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5" r:id="rId4"/>
    <p:sldId id="258" r:id="rId5"/>
    <p:sldId id="259" r:id="rId6"/>
    <p:sldId id="260" r:id="rId7"/>
    <p:sldId id="289" r:id="rId8"/>
    <p:sldId id="261" r:id="rId9"/>
    <p:sldId id="262" r:id="rId10"/>
    <p:sldId id="263" r:id="rId11"/>
    <p:sldId id="267" r:id="rId12"/>
    <p:sldId id="264" r:id="rId13"/>
    <p:sldId id="268" r:id="rId14"/>
    <p:sldId id="296" r:id="rId15"/>
    <p:sldId id="26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9" r:id="rId27"/>
    <p:sldId id="297" r:id="rId28"/>
    <p:sldId id="270" r:id="rId29"/>
    <p:sldId id="277" r:id="rId30"/>
    <p:sldId id="271" r:id="rId31"/>
    <p:sldId id="273" r:id="rId32"/>
    <p:sldId id="290" r:id="rId33"/>
    <p:sldId id="291" r:id="rId34"/>
    <p:sldId id="292" r:id="rId35"/>
    <p:sldId id="278" r:id="rId36"/>
    <p:sldId id="293" r:id="rId37"/>
    <p:sldId id="294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B5A20-9CC2-45EC-8E51-D70F46EBB6B2}" type="datetimeFigureOut">
              <a:rPr lang="it-IT" smtClean="0"/>
              <a:t>10/04/2010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29B28-6D24-4F76-80B9-FE3B0FBABBFF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4B47B-3E1B-46CD-8EC4-ECAACE05A6E9}" type="slidenum">
              <a:rPr lang="it-IT" smtClean="0">
                <a:latin typeface="Arial" pitchFamily="34" charset="0"/>
              </a:rPr>
              <a:pPr>
                <a:defRPr/>
              </a:pPr>
              <a:t>10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06210-BFF3-4FD5-80F7-806DF5A9764A}" type="slidenum">
              <a:rPr lang="en-GB"/>
              <a:pPr/>
              <a:t>11</a:t>
            </a:fld>
            <a:endParaRPr lang="en-GB"/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0DEBE-CDA0-4C7E-A5AC-B0901899E0F8}" type="slidenum">
              <a:rPr lang="it-IT" smtClean="0">
                <a:latin typeface="Arial" pitchFamily="34" charset="0"/>
              </a:rPr>
              <a:pPr>
                <a:defRPr/>
              </a:pPr>
              <a:t>12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and many other topics will be studied in order to reconstruct the evolution of the event.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E6B43-0D8B-48BC-8A78-4B454C503F79}" type="slidenum">
              <a:rPr lang="en-GB"/>
              <a:pPr/>
              <a:t>13</a:t>
            </a:fld>
            <a:endParaRPr lang="en-GB"/>
          </a:p>
        </p:txBody>
      </p:sp>
      <p:sp>
        <p:nvSpPr>
          <p:cNvPr id="3123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78F38-0E70-4EAA-9C6D-AD2C6B8689D9}" type="slidenum">
              <a:rPr lang="it-IT" smtClean="0">
                <a:latin typeface="Arial" pitchFamily="34" charset="0"/>
              </a:rPr>
              <a:pPr>
                <a:defRPr/>
              </a:pPr>
              <a:t>15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46941-7674-4A41-AC3F-527BC6FA692E}" type="slidenum">
              <a:rPr lang="en-GB"/>
              <a:pPr/>
              <a:t>16</a:t>
            </a:fld>
            <a:endParaRPr lang="en-GB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91C75-D66F-47B1-9949-E181BE9414C1}" type="slidenum">
              <a:rPr lang="en-GB"/>
              <a:pPr/>
              <a:t>17</a:t>
            </a:fld>
            <a:endParaRPr lang="en-GB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3FA72-EB0C-4D9B-8180-DA58F642A725}" type="slidenum">
              <a:rPr lang="en-GB"/>
              <a:pPr/>
              <a:t>18</a:t>
            </a:fld>
            <a:endParaRPr lang="en-GB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6F4CB-CC88-4C23-9CBA-500528AC27B0}" type="slidenum">
              <a:rPr lang="en-GB"/>
              <a:pPr/>
              <a:t>19</a:t>
            </a:fld>
            <a:endParaRPr lang="en-GB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87CAF5-8978-43CF-A31A-5251013EF4B5}" type="slidenum">
              <a:rPr lang="it-IT" smtClean="0">
                <a:latin typeface="Arial" pitchFamily="34" charset="0"/>
              </a:rPr>
              <a:pPr>
                <a:defRPr/>
              </a:pPr>
              <a:t>2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ALICE means</a:t>
            </a:r>
          </a:p>
          <a:p>
            <a:pPr eaLnBrk="1" hangingPunct="1"/>
            <a:r>
              <a:rPr lang="it-IT" smtClean="0"/>
              <a:t>nucleon–nucleon centre-of-mass energy</a:t>
            </a:r>
          </a:p>
          <a:p>
            <a:pPr eaLnBrk="1" hangingPunct="1"/>
            <a:r>
              <a:rPr lang="it-IT" smtClean="0"/>
              <a:t>the main purpose is to observe the signatures of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9EC46-C837-4CA8-8D24-E24111C629FA}" type="slidenum">
              <a:rPr lang="en-GB"/>
              <a:pPr/>
              <a:t>20</a:t>
            </a:fld>
            <a:endParaRPr lang="en-GB"/>
          </a:p>
        </p:txBody>
      </p:sp>
      <p:sp>
        <p:nvSpPr>
          <p:cNvPr id="139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000B3-E581-4335-B03B-8AD90853ECCE}" type="slidenum">
              <a:rPr lang="en-GB"/>
              <a:pPr/>
              <a:t>21</a:t>
            </a:fld>
            <a:endParaRPr lang="en-GB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7704-6149-44B3-AE75-4D52D9026352}" type="slidenum">
              <a:rPr lang="en-GB"/>
              <a:pPr/>
              <a:t>22</a:t>
            </a:fld>
            <a:endParaRPr lang="en-GB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FF285-37A3-4E3A-A4A4-3392889C67C1}" type="slidenum">
              <a:rPr lang="en-GB"/>
              <a:pPr/>
              <a:t>23</a:t>
            </a:fld>
            <a:endParaRPr lang="en-GB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B1A71-B46C-41E4-ACB2-88B30E944BCF}" type="slidenum">
              <a:rPr lang="en-GB"/>
              <a:pPr/>
              <a:t>24</a:t>
            </a:fld>
            <a:endParaRPr lang="en-GB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3DC8B-D478-4CD8-9F86-82A016AF9138}" type="slidenum">
              <a:rPr lang="en-GB"/>
              <a:pPr/>
              <a:t>25</a:t>
            </a:fld>
            <a:endParaRPr lang="en-GB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89570-AB40-426A-9B30-C954ACD66348}" type="slidenum">
              <a:rPr lang="it-IT" smtClean="0">
                <a:latin typeface="Arial" pitchFamily="34" charset="0"/>
              </a:rPr>
              <a:pPr>
                <a:defRPr/>
              </a:pPr>
              <a:t>26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D09A5-1B7B-45DF-B7A8-584D492A4E01}" type="slidenum">
              <a:rPr lang="it-IT" smtClean="0">
                <a:latin typeface="Arial" pitchFamily="34" charset="0"/>
              </a:rPr>
              <a:pPr>
                <a:defRPr/>
              </a:pPr>
              <a:t>28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A4EE33-B5AE-462E-806D-2DC31F47639C}" type="slidenum">
              <a:rPr lang="en-US"/>
              <a:pPr/>
              <a:t>29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403265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547794-6F3B-4A43-8C54-802A1E7D3403}" type="slidenum">
              <a:rPr lang="en-US"/>
              <a:pPr/>
              <a:t>32</a:t>
            </a:fld>
            <a:endParaRPr lang="en-US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BD8CDB-A274-4E26-94B7-6745398CD5B1}" type="slidenum">
              <a:rPr lang="en-US"/>
              <a:pPr/>
              <a:t>33</a:t>
            </a:fld>
            <a:endParaRPr lang="en-US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29B28-6D24-4F76-80B9-FE3B0FBABBFF}" type="slidenum">
              <a:rPr lang="en-GB" smtClean="0"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D0F68-ECC9-4026-B955-2CE5091E450F}" type="slidenum">
              <a:rPr lang="it-IT" smtClean="0">
                <a:latin typeface="Arial" pitchFamily="34" charset="0"/>
              </a:rPr>
              <a:pPr>
                <a:defRPr/>
              </a:pPr>
              <a:t>4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48FD9-DD30-4D42-9F12-B8F694EA92E9}" type="slidenum">
              <a:rPr lang="it-IT" smtClean="0">
                <a:latin typeface="Arial" pitchFamily="34" charset="0"/>
              </a:rPr>
              <a:pPr>
                <a:defRPr/>
              </a:pPr>
              <a:t>5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There are many effects of QGP that are supposed to be observed by alice.</a:t>
            </a:r>
          </a:p>
          <a:p>
            <a:pPr eaLnBrk="1" hangingPunct="1"/>
            <a:r>
              <a:rPr lang="it-IT" smtClean="0"/>
              <a:t>Let’s mention the some of them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0854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1290B-6518-4111-974E-783C2DAB3D73}" type="slidenum">
              <a:rPr lang="it-IT" smtClean="0">
                <a:latin typeface="Arial" pitchFamily="34" charset="0"/>
              </a:rPr>
              <a:pPr>
                <a:defRPr/>
              </a:pPr>
              <a:t>6</a:t>
            </a:fld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18E89-7F08-4B10-AD9E-E741530FC73D}" type="slidenum">
              <a:rPr lang="en-GB"/>
              <a:pPr/>
              <a:t>7</a:t>
            </a:fld>
            <a:endParaRPr lang="en-GB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E8046-837E-4C88-A6F0-AEE2E62BA9BC}" type="slidenum">
              <a:rPr lang="it-IT" smtClean="0">
                <a:latin typeface="Arial" pitchFamily="34" charset="0"/>
              </a:rPr>
              <a:pPr>
                <a:defRPr/>
              </a:pPr>
              <a:t>8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46DA8-AC5E-418D-A8E4-5C7958F09A17}" type="slidenum">
              <a:rPr lang="it-IT" smtClean="0">
                <a:latin typeface="Arial" pitchFamily="34" charset="0"/>
              </a:rPr>
              <a:pPr>
                <a:defRPr/>
              </a:pPr>
              <a:t>9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6FA7-8DC7-4CC6-A61F-BA2D6687AB06}" type="datetime1">
              <a:rPr lang="it-IT" smtClean="0"/>
              <a:t>10/04/2010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2AAE-11F0-402E-B617-7D33D22323D6}" type="datetime1">
              <a:rPr lang="it-IT" smtClean="0"/>
              <a:t>10/04/2010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AD11-8D4D-4215-9BD4-E57C58B766BF}" type="datetime1">
              <a:rPr lang="it-IT" smtClean="0"/>
              <a:t>10/04/2010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32B2-9D11-49AF-AE60-241965364E28}" type="datetime1">
              <a:rPr lang="it-IT" smtClean="0"/>
              <a:t>10/04/2010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BB2B-42FB-4E47-BB3E-DCD3913DA5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9A8B-A7E1-491B-8348-AFC7E8D2CD36}" type="datetime1">
              <a:rPr lang="it-IT" smtClean="0"/>
              <a:t>10/04/2010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0172A-B986-4570-BC41-1AAD9B1E6B7F}" type="datetime1">
              <a:rPr lang="it-IT" smtClean="0"/>
              <a:t>10/04/2010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0145-D034-4582-9CF7-3F3C7611C636}" type="datetime1">
              <a:rPr lang="it-IT" smtClean="0"/>
              <a:t>10/04/2010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4992-A5D7-4C9C-A018-87A091B2310D}" type="datetime1">
              <a:rPr lang="it-IT" smtClean="0"/>
              <a:t>10/04/2010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1BA1-618C-469E-8207-80FF1D88A4C3}" type="datetime1">
              <a:rPr lang="it-IT" smtClean="0"/>
              <a:t>10/04/2010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9325-E57B-4B52-AF3D-D8D1B0A9C739}" type="datetime1">
              <a:rPr lang="it-IT" smtClean="0"/>
              <a:t>10/04/2010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B02A-CD9C-4B60-AAA5-C765543A0F13}" type="datetime1">
              <a:rPr lang="it-IT" smtClean="0"/>
              <a:t>10/04/2010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D12D-1A91-4531-9B69-8BA88F84618C}" type="datetime1">
              <a:rPr lang="it-IT" smtClean="0"/>
              <a:t>10/04/2010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EF17-98B0-40FF-8C4D-79B2A5934840}" type="datetime1">
              <a:rPr lang="it-IT" smtClean="0"/>
              <a:t>10/04/2010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187D-F374-468D-8E56-043C8DEC5C05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01667" y="1714488"/>
            <a:ext cx="8385175" cy="15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ALICE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 Large Ion Collider Experiment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82664" y="4714884"/>
            <a:ext cx="5403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err="1" smtClean="0">
                <a:latin typeface="Garamond" pitchFamily="18" charset="0"/>
              </a:rPr>
              <a:t>Giacomo</a:t>
            </a:r>
            <a:r>
              <a:rPr lang="en-GB" sz="2000" i="1" dirty="0" smtClean="0">
                <a:latin typeface="Garamond" pitchFamily="18" charset="0"/>
              </a:rPr>
              <a:t> </a:t>
            </a:r>
            <a:r>
              <a:rPr lang="en-GB" sz="2000" i="1" dirty="0" err="1" smtClean="0">
                <a:latin typeface="Garamond" pitchFamily="18" charset="0"/>
              </a:rPr>
              <a:t>Contin</a:t>
            </a:r>
            <a:r>
              <a:rPr lang="en-GB" sz="2000" i="1" dirty="0" smtClean="0">
                <a:latin typeface="Garamond" pitchFamily="18" charset="0"/>
              </a:rPr>
              <a:t> – </a:t>
            </a:r>
            <a:r>
              <a:rPr lang="en-GB" sz="2000" i="1" dirty="0" err="1" smtClean="0">
                <a:latin typeface="Garamond" pitchFamily="18" charset="0"/>
              </a:rPr>
              <a:t>Università</a:t>
            </a:r>
            <a:r>
              <a:rPr lang="en-GB" sz="2000" i="1" dirty="0" smtClean="0">
                <a:latin typeface="Garamond" pitchFamily="18" charset="0"/>
              </a:rPr>
              <a:t> e INFN </a:t>
            </a:r>
            <a:r>
              <a:rPr lang="en-GB" sz="2000" i="1" dirty="0" err="1" smtClean="0">
                <a:latin typeface="Garamond" pitchFamily="18" charset="0"/>
              </a:rPr>
              <a:t>di</a:t>
            </a:r>
            <a:r>
              <a:rPr lang="en-GB" sz="2000" i="1" dirty="0" smtClean="0">
                <a:latin typeface="Garamond" pitchFamily="18" charset="0"/>
              </a:rPr>
              <a:t> Trieste / CERN</a:t>
            </a:r>
            <a:endParaRPr lang="en-GB" sz="2000" i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FEF94-2E7F-43A3-B531-FC52B0BE38D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>
            <a:off x="571500" y="130175"/>
            <a:ext cx="8215313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QGP signatures_3: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Open charm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beauty.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250825" y="642918"/>
            <a:ext cx="8929688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 sz="2400" b="0" baseline="-25000" dirty="0"/>
          </a:p>
          <a:p>
            <a:pPr eaLnBrk="0" hangingPunct="0"/>
            <a:r>
              <a:rPr lang="en-US" sz="2400" dirty="0" err="1" smtClean="0"/>
              <a:t>Misure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open </a:t>
            </a:r>
            <a:r>
              <a:rPr lang="en-US" sz="2400" dirty="0"/>
              <a:t>charm and beauty </a:t>
            </a:r>
            <a:r>
              <a:rPr lang="en-US" sz="2400" dirty="0" err="1" smtClean="0"/>
              <a:t>permetteranno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:</a:t>
            </a:r>
            <a:endParaRPr lang="en-US" sz="2400" dirty="0"/>
          </a:p>
          <a:p>
            <a:pPr eaLnBrk="0" hangingPunct="0">
              <a:buFontTx/>
              <a:buChar char="•"/>
            </a:pPr>
            <a:r>
              <a:rPr lang="en-US" sz="2400" b="0" dirty="0"/>
              <a:t> </a:t>
            </a:r>
            <a:r>
              <a:rPr lang="en-US" sz="2400" b="0" dirty="0" err="1" smtClean="0"/>
              <a:t>studiarvi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gli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effetti</a:t>
            </a:r>
            <a:r>
              <a:rPr lang="en-US" sz="2400" b="0" dirty="0" smtClean="0"/>
              <a:t> del mezzo </a:t>
            </a:r>
            <a:r>
              <a:rPr lang="en-US" sz="2400" b="0" dirty="0" err="1" smtClean="0"/>
              <a:t>attraversato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sulla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produzione</a:t>
            </a:r>
            <a:r>
              <a:rPr lang="en-US" sz="2400" b="0" dirty="0" smtClean="0"/>
              <a:t>,  la </a:t>
            </a:r>
            <a:r>
              <a:rPr lang="en-US" sz="2400" b="0" dirty="0" err="1" smtClean="0"/>
              <a:t>propagazione</a:t>
            </a:r>
            <a:r>
              <a:rPr lang="en-US" sz="2400" b="0" dirty="0" smtClean="0"/>
              <a:t> e </a:t>
            </a:r>
            <a:r>
              <a:rPr lang="en-US" sz="2400" b="0" dirty="0" err="1" smtClean="0"/>
              <a:t>l’adronizzazione</a:t>
            </a:r>
            <a:endParaRPr lang="en-US" sz="2400" b="0" dirty="0"/>
          </a:p>
          <a:p>
            <a:pPr eaLnBrk="0" hangingPunct="0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 smtClean="0"/>
              <a:t>avere</a:t>
            </a:r>
            <a:r>
              <a:rPr lang="en-US" sz="2400" dirty="0" smtClean="0"/>
              <a:t> un </a:t>
            </a:r>
            <a:r>
              <a:rPr lang="en-US" sz="2400" dirty="0" err="1" smtClean="0"/>
              <a:t>riferimento</a:t>
            </a:r>
            <a:r>
              <a:rPr lang="en-US" sz="2400" dirty="0" smtClean="0"/>
              <a:t> per lo studio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Quarkonia</a:t>
            </a:r>
            <a:endParaRPr lang="en-US" sz="2400" b="0" dirty="0"/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252413" y="2995613"/>
            <a:ext cx="5256212" cy="24468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100" dirty="0" err="1" smtClean="0"/>
              <a:t>Richieste</a:t>
            </a:r>
            <a:r>
              <a:rPr lang="en-US" sz="2100" dirty="0" smtClean="0"/>
              <a:t> </a:t>
            </a:r>
            <a:r>
              <a:rPr lang="en-US" sz="2100" dirty="0" err="1" smtClean="0"/>
              <a:t>ai</a:t>
            </a:r>
            <a:r>
              <a:rPr lang="en-US" sz="2100" dirty="0" smtClean="0"/>
              <a:t> detector:</a:t>
            </a:r>
            <a:endParaRPr lang="en-US" sz="2100" dirty="0"/>
          </a:p>
          <a:p>
            <a:pPr lvl="1" eaLnBrk="0" hangingPunct="0">
              <a:buFontTx/>
              <a:buChar char="•"/>
            </a:pPr>
            <a:r>
              <a:rPr lang="en-US" sz="2100" b="1" dirty="0"/>
              <a:t> </a:t>
            </a:r>
            <a:r>
              <a:rPr lang="en-US" sz="2200" u="sng" dirty="0" err="1" smtClean="0"/>
              <a:t>alta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risoluzione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di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parametro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di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impatto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della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traccia</a:t>
            </a:r>
            <a:r>
              <a:rPr lang="en-US" sz="2200" u="sng" dirty="0"/>
              <a:t> </a:t>
            </a:r>
            <a:r>
              <a:rPr lang="en-US" sz="2200" dirty="0"/>
              <a:t>(</a:t>
            </a:r>
            <a:r>
              <a:rPr lang="en-US" sz="2200" dirty="0" err="1" smtClean="0">
                <a:sym typeface="Symbol" pitchFamily="1" charset="2"/>
              </a:rPr>
              <a:t>cruciale</a:t>
            </a:r>
            <a:r>
              <a:rPr lang="en-US" sz="2200" dirty="0" smtClean="0">
                <a:sym typeface="Symbol" pitchFamily="1" charset="2"/>
              </a:rPr>
              <a:t> per </a:t>
            </a:r>
            <a:r>
              <a:rPr lang="en-US" sz="2200" dirty="0" err="1" smtClean="0">
                <a:sym typeface="Symbol" pitchFamily="1" charset="2"/>
              </a:rPr>
              <a:t>studiare</a:t>
            </a:r>
            <a:r>
              <a:rPr lang="en-US" sz="2200" dirty="0" smtClean="0">
                <a:sym typeface="Symbol" pitchFamily="1" charset="2"/>
              </a:rPr>
              <a:t> </a:t>
            </a:r>
            <a:r>
              <a:rPr lang="en-US" sz="2200" dirty="0" err="1" smtClean="0">
                <a:sym typeface="Symbol" pitchFamily="1" charset="2"/>
              </a:rPr>
              <a:t>particelle</a:t>
            </a:r>
            <a:r>
              <a:rPr lang="en-US" sz="2200" dirty="0" smtClean="0">
                <a:sym typeface="Symbol" pitchFamily="1" charset="2"/>
              </a:rPr>
              <a:t> con </a:t>
            </a:r>
            <a:r>
              <a:rPr lang="en-US" sz="2200" dirty="0" smtClean="0"/>
              <a:t>c</a:t>
            </a:r>
            <a:r>
              <a:rPr lang="el-GR" sz="2200" dirty="0"/>
              <a:t>τ</a:t>
            </a:r>
            <a:r>
              <a:rPr lang="en-US" sz="2200" dirty="0"/>
              <a:t>~100</a:t>
            </a:r>
            <a:r>
              <a:rPr lang="el-GR" sz="2200" dirty="0"/>
              <a:t>μ</a:t>
            </a:r>
            <a:r>
              <a:rPr lang="en-US" sz="2200" dirty="0"/>
              <a:t>m </a:t>
            </a:r>
            <a:r>
              <a:rPr lang="en-US" sz="2200" dirty="0" smtClean="0"/>
              <a:t>)</a:t>
            </a:r>
            <a:endParaRPr lang="en-US" sz="2200" dirty="0"/>
          </a:p>
          <a:p>
            <a:pPr lvl="1" eaLnBrk="0" hangingPunct="0">
              <a:buFontTx/>
              <a:buChar char="•"/>
            </a:pPr>
            <a:r>
              <a:rPr lang="en-US" sz="2200" dirty="0"/>
              <a:t> </a:t>
            </a:r>
            <a:r>
              <a:rPr lang="en-US" sz="2200" u="sng" dirty="0" err="1" smtClean="0"/>
              <a:t>risoluzione</a:t>
            </a:r>
            <a:r>
              <a:rPr lang="en-US" sz="2200" dirty="0" smtClean="0"/>
              <a:t> </a:t>
            </a:r>
            <a:r>
              <a:rPr lang="en-US" sz="2200" u="sng" dirty="0" smtClean="0"/>
              <a:t>p</a:t>
            </a:r>
            <a:r>
              <a:rPr lang="en-US" sz="2200" u="sng" baseline="-25000" dirty="0" smtClean="0"/>
              <a:t>t</a:t>
            </a:r>
            <a:r>
              <a:rPr lang="en-US" sz="2200" dirty="0" smtClean="0"/>
              <a:t>  </a:t>
            </a:r>
            <a:r>
              <a:rPr lang="en-US" sz="2200" b="0" dirty="0" smtClean="0"/>
              <a:t>~</a:t>
            </a:r>
            <a:r>
              <a:rPr lang="en-US" sz="2200" b="0" dirty="0"/>
              <a:t>1%</a:t>
            </a:r>
            <a:endParaRPr lang="en-US" sz="2200" dirty="0">
              <a:sym typeface="Symbol" pitchFamily="1" charset="2"/>
            </a:endParaRPr>
          </a:p>
          <a:p>
            <a:pPr lvl="1" eaLnBrk="0" hangingPunct="0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u="sng" dirty="0"/>
              <a:t>PID</a:t>
            </a:r>
            <a:r>
              <a:rPr lang="en-US" sz="2200" b="0" dirty="0"/>
              <a:t> </a:t>
            </a:r>
            <a:r>
              <a:rPr lang="en-US" sz="2200" b="0" dirty="0" smtClean="0"/>
              <a:t>per </a:t>
            </a:r>
            <a:r>
              <a:rPr lang="en-US" sz="2200" b="0" dirty="0" err="1" smtClean="0"/>
              <a:t>momenti</a:t>
            </a:r>
            <a:r>
              <a:rPr lang="en-US" sz="2200" b="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b="0" dirty="0" smtClean="0"/>
              <a:t>0.2 </a:t>
            </a:r>
            <a:r>
              <a:rPr lang="en-US" sz="2200" b="0" dirty="0" err="1"/>
              <a:t>GeV</a:t>
            </a:r>
            <a:r>
              <a:rPr lang="en-US" sz="2200" b="0" dirty="0"/>
              <a:t>/c </a:t>
            </a:r>
            <a:r>
              <a:rPr lang="en-US" sz="2200" b="0" dirty="0" smtClean="0"/>
              <a:t>ad </a:t>
            </a:r>
            <a:r>
              <a:rPr lang="en-US" sz="2200" b="0" dirty="0" err="1" smtClean="0"/>
              <a:t>alcuni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GeV</a:t>
            </a:r>
            <a:r>
              <a:rPr lang="en-US" sz="2200" b="0" dirty="0" smtClean="0"/>
              <a:t>/c</a:t>
            </a:r>
            <a:endParaRPr lang="el-GR" sz="2200" b="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795963" y="3105150"/>
            <a:ext cx="3097212" cy="2698750"/>
            <a:chOff x="3120" y="2640"/>
            <a:chExt cx="1968" cy="151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120" y="2640"/>
              <a:ext cx="1968" cy="1518"/>
              <a:chOff x="192" y="1214"/>
              <a:chExt cx="2304" cy="1758"/>
            </a:xfrm>
          </p:grpSpPr>
          <p:pic>
            <p:nvPicPr>
              <p:cNvPr id="25615" name="Picture 12" descr="pionSlowPoint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381"/>
              <a:stretch>
                <a:fillRect/>
              </a:stretch>
            </p:blipFill>
            <p:spPr bwMode="auto">
              <a:xfrm>
                <a:off x="192" y="1214"/>
                <a:ext cx="2304" cy="1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16" name="Freeform 13"/>
              <p:cNvSpPr>
                <a:spLocks/>
              </p:cNvSpPr>
              <p:nvPr/>
            </p:nvSpPr>
            <p:spPr bwMode="auto">
              <a:xfrm>
                <a:off x="864" y="2016"/>
                <a:ext cx="1344" cy="680"/>
              </a:xfrm>
              <a:custGeom>
                <a:avLst/>
                <a:gdLst>
                  <a:gd name="T0" fmla="*/ 0 w 1344"/>
                  <a:gd name="T1" fmla="*/ 0 h 680"/>
                  <a:gd name="T2" fmla="*/ 144 w 1344"/>
                  <a:gd name="T3" fmla="*/ 288 h 680"/>
                  <a:gd name="T4" fmla="*/ 336 w 1344"/>
                  <a:gd name="T5" fmla="*/ 480 h 680"/>
                  <a:gd name="T6" fmla="*/ 624 w 1344"/>
                  <a:gd name="T7" fmla="*/ 624 h 680"/>
                  <a:gd name="T8" fmla="*/ 960 w 1344"/>
                  <a:gd name="T9" fmla="*/ 672 h 680"/>
                  <a:gd name="T10" fmla="*/ 1344 w 1344"/>
                  <a:gd name="T11" fmla="*/ 672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4"/>
                  <a:gd name="T19" fmla="*/ 0 h 680"/>
                  <a:gd name="T20" fmla="*/ 1344 w 1344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4" h="680">
                    <a:moveTo>
                      <a:pt x="0" y="0"/>
                    </a:moveTo>
                    <a:cubicBezTo>
                      <a:pt x="44" y="104"/>
                      <a:pt x="88" y="208"/>
                      <a:pt x="144" y="288"/>
                    </a:cubicBezTo>
                    <a:cubicBezTo>
                      <a:pt x="200" y="368"/>
                      <a:pt x="256" y="424"/>
                      <a:pt x="336" y="480"/>
                    </a:cubicBezTo>
                    <a:cubicBezTo>
                      <a:pt x="416" y="536"/>
                      <a:pt x="520" y="592"/>
                      <a:pt x="624" y="624"/>
                    </a:cubicBezTo>
                    <a:cubicBezTo>
                      <a:pt x="728" y="656"/>
                      <a:pt x="840" y="664"/>
                      <a:pt x="960" y="672"/>
                    </a:cubicBezTo>
                    <a:cubicBezTo>
                      <a:pt x="1080" y="680"/>
                      <a:pt x="1280" y="672"/>
                      <a:pt x="1344" y="67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n-US" sz="2800"/>
              </a:p>
            </p:txBody>
          </p:sp>
        </p:grpSp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>
              <a:off x="4464" y="3456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666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r" eaLnBrk="0" hangingPunct="0"/>
              <a:endParaRPr lang="en-US" sz="2800"/>
            </a:p>
          </p:txBody>
        </p:sp>
      </p:grpSp>
      <p:sp>
        <p:nvSpPr>
          <p:cNvPr id="670737" name="Text Box 17"/>
          <p:cNvSpPr txBox="1">
            <a:spLocks noChangeArrowheads="1"/>
          </p:cNvSpPr>
          <p:nvPr/>
        </p:nvSpPr>
        <p:spPr bwMode="auto">
          <a:xfrm>
            <a:off x="5364163" y="2492375"/>
            <a:ext cx="356235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b="0"/>
              <a:t>Requested track impact parameter resolution as a function of p</a:t>
            </a:r>
            <a:r>
              <a:rPr lang="en-US" sz="1600" b="0" baseline="-25000"/>
              <a:t>t</a:t>
            </a:r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4572000" y="2636838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>
                <a:latin typeface="Comic Sans MS" pitchFamily="1" charset="0"/>
              </a:rPr>
              <a:t>D</a:t>
            </a:r>
            <a:r>
              <a:rPr lang="en-GB" sz="2000" b="0" baseline="30000">
                <a:latin typeface="Comic Sans MS" pitchFamily="1" charset="0"/>
              </a:rPr>
              <a:t>0</a:t>
            </a:r>
            <a:r>
              <a:rPr lang="en-GB" sz="2000" b="0">
                <a:latin typeface="Comic Sans MS" pitchFamily="1" charset="0"/>
              </a:rPr>
              <a:t> </a:t>
            </a:r>
            <a:r>
              <a:rPr lang="en-GB" sz="2000" b="0">
                <a:latin typeface="Comic Sans MS" pitchFamily="1" charset="0"/>
                <a:sym typeface="Symbol" pitchFamily="1" charset="2"/>
              </a:rPr>
              <a:t> </a:t>
            </a:r>
            <a:r>
              <a:rPr lang="en-GB" sz="2000" b="0">
                <a:latin typeface="Comic Sans MS" pitchFamily="1" charset="0"/>
              </a:rPr>
              <a:t>K</a:t>
            </a:r>
            <a:r>
              <a:rPr lang="en-GB" sz="2000" b="0" baseline="30000">
                <a:latin typeface="Comic Sans MS" pitchFamily="1" charset="0"/>
              </a:rPr>
              <a:t>-</a:t>
            </a:r>
            <a:r>
              <a:rPr lang="en-GB" sz="2000" b="0">
                <a:latin typeface="Symbol" pitchFamily="1" charset="2"/>
              </a:rPr>
              <a:t>p</a:t>
            </a:r>
            <a:r>
              <a:rPr lang="en-GB" sz="2000" b="0" baseline="30000">
                <a:latin typeface="Comic Sans MS" pitchFamily="1" charset="0"/>
              </a:rPr>
              <a:t>+</a:t>
            </a:r>
            <a:endParaRPr lang="en-US" sz="2000" b="0" baseline="30000">
              <a:latin typeface="Comic Sans MS" pitchFamily="1" charset="0"/>
            </a:endParaRPr>
          </a:p>
        </p:txBody>
      </p:sp>
      <p:sp>
        <p:nvSpPr>
          <p:cNvPr id="670741" name="Text Box 21"/>
          <p:cNvSpPr txBox="1">
            <a:spLocks noChangeArrowheads="1"/>
          </p:cNvSpPr>
          <p:nvPr/>
        </p:nvSpPr>
        <p:spPr bwMode="auto">
          <a:xfrm>
            <a:off x="6443663" y="4652963"/>
            <a:ext cx="520700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rgbClr val="000000"/>
                </a:solidFill>
              </a:rPr>
              <a:t>r</a:t>
            </a:r>
            <a:r>
              <a:rPr lang="en-US" sz="2800">
                <a:solidFill>
                  <a:srgbClr val="000000"/>
                </a:solidFill>
                <a:sym typeface="Symbol" pitchFamily="1" charset="2"/>
              </a:rPr>
              <a:t></a:t>
            </a:r>
          </a:p>
        </p:txBody>
      </p:sp>
      <p:sp>
        <p:nvSpPr>
          <p:cNvPr id="670742" name="Text Box 22"/>
          <p:cNvSpPr txBox="1">
            <a:spLocks noChangeArrowheads="1"/>
          </p:cNvSpPr>
          <p:nvPr/>
        </p:nvSpPr>
        <p:spPr bwMode="auto">
          <a:xfrm>
            <a:off x="6829425" y="3511550"/>
            <a:ext cx="35083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rgbClr val="000000"/>
                </a:solidFill>
              </a:rPr>
              <a:t>z</a:t>
            </a:r>
            <a:endParaRPr lang="en-US" sz="2800">
              <a:solidFill>
                <a:srgbClr val="000000"/>
              </a:solidFill>
              <a:sym typeface="Symbol" pitchFamily="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07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9" grpId="0"/>
      <p:bldP spid="670737" grpId="0"/>
      <p:bldP spid="670739" grpId="0"/>
      <p:bldP spid="670741" grpId="0"/>
      <p:bldP spid="6707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8458200" cy="1000148"/>
          </a:xfrm>
        </p:spPr>
        <p:txBody>
          <a:bodyPr>
            <a:normAutofit/>
          </a:bodyPr>
          <a:lstStyle/>
          <a:p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Correlazioni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azimutali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jet (jet quenching)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152400" y="1295400"/>
            <a:ext cx="88392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 dirty="0"/>
              <a:t> la </a:t>
            </a:r>
            <a:r>
              <a:rPr lang="en-US" sz="2400" dirty="0" err="1"/>
              <a:t>densit</a:t>
            </a:r>
            <a:r>
              <a:rPr lang="en-US" altLang="ja-JP" sz="2400" dirty="0" err="1"/>
              <a:t>à</a:t>
            </a:r>
            <a:r>
              <a:rPr lang="en-US" altLang="ja-JP" sz="2400" dirty="0"/>
              <a:t> </a:t>
            </a:r>
            <a:r>
              <a:rPr lang="en-US" altLang="ja-JP" sz="2400" dirty="0" err="1"/>
              <a:t>nella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zona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centrale</a:t>
            </a:r>
            <a:r>
              <a:rPr lang="en-US" altLang="ja-JP" sz="2400" dirty="0"/>
              <a:t> è tale </a:t>
            </a:r>
            <a:r>
              <a:rPr lang="en-US" altLang="ja-JP" sz="2400" dirty="0" err="1"/>
              <a:t>che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quel</a:t>
            </a:r>
            <a:r>
              <a:rPr lang="en-US" altLang="ja-JP" sz="2400" dirty="0"/>
              <a:t> volume è “</a:t>
            </a:r>
            <a:r>
              <a:rPr lang="en-US" altLang="ja-JP" sz="2400" dirty="0" err="1"/>
              <a:t>opaco</a:t>
            </a:r>
            <a:r>
              <a:rPr lang="en-US" altLang="ja-JP" sz="2400" dirty="0"/>
              <a:t>” (</a:t>
            </a:r>
            <a:r>
              <a:rPr lang="en-US" altLang="ja-JP" sz="2400" dirty="0" err="1"/>
              <a:t>fortemente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intergente</a:t>
            </a:r>
            <a:r>
              <a:rPr lang="en-US" altLang="ja-JP" sz="2400" dirty="0"/>
              <a:t>).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ja-JP" sz="2400" dirty="0"/>
              <a:t>Solo </a:t>
            </a:r>
            <a:r>
              <a:rPr lang="en-US" altLang="ja-JP" sz="2400" dirty="0" err="1"/>
              <a:t>il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partone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più</a:t>
            </a:r>
            <a:r>
              <a:rPr lang="en-US" altLang="ja-JP" sz="2400" dirty="0"/>
              <a:t> </a:t>
            </a:r>
            <a:r>
              <a:rPr lang="en-US" altLang="ja-JP" sz="2400" dirty="0" err="1"/>
              <a:t>vicino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alla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superficie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dà</a:t>
            </a:r>
            <a:r>
              <a:rPr lang="en-US" altLang="ja-JP" sz="2400" dirty="0"/>
              <a:t> </a:t>
            </a:r>
            <a:r>
              <a:rPr lang="en-US" altLang="ja-JP" sz="2400" dirty="0" err="1"/>
              <a:t>luogo</a:t>
            </a:r>
            <a:r>
              <a:rPr lang="en-US" altLang="ja-JP" sz="2400" dirty="0"/>
              <a:t> a un Jet. </a:t>
            </a:r>
            <a:r>
              <a:rPr lang="en-US" altLang="ja-JP" sz="2400" dirty="0" err="1"/>
              <a:t>L’altro</a:t>
            </a:r>
            <a:r>
              <a:rPr lang="en-US" altLang="ja-JP" sz="2400" dirty="0"/>
              <a:t> “</a:t>
            </a:r>
            <a:r>
              <a:rPr lang="en-US" altLang="ja-JP" sz="2400" dirty="0" err="1"/>
              <a:t>viene</a:t>
            </a:r>
            <a:r>
              <a:rPr lang="en-US" altLang="ja-JP" sz="2400" dirty="0"/>
              <a:t> </a:t>
            </a:r>
            <a:r>
              <a:rPr lang="en-US" altLang="ja-JP" sz="2400" dirty="0" err="1"/>
              <a:t>riassorbito</a:t>
            </a:r>
            <a:r>
              <a:rPr lang="en-US" altLang="ja-JP" sz="2400" dirty="0"/>
              <a:t>” </a:t>
            </a:r>
            <a:r>
              <a:rPr lang="en-US" altLang="ja-JP" sz="2400" dirty="0" err="1"/>
              <a:t>nel</a:t>
            </a:r>
            <a:r>
              <a:rPr lang="en-US" altLang="ja-JP" sz="2400" dirty="0"/>
              <a:t> mezzo.</a:t>
            </a:r>
            <a:endParaRPr lang="en-GB" sz="24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31" y="3153534"/>
            <a:ext cx="4276531" cy="3347276"/>
            <a:chOff x="3220" y="461"/>
            <a:chExt cx="2200" cy="196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20" y="461"/>
              <a:ext cx="2200" cy="1966"/>
              <a:chOff x="3220" y="461"/>
              <a:chExt cx="2200" cy="1966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3220" y="461"/>
                <a:ext cx="2200" cy="1966"/>
                <a:chOff x="3220" y="461"/>
                <a:chExt cx="2200" cy="1966"/>
              </a:xfrm>
            </p:grpSpPr>
            <p:sp>
              <p:nvSpPr>
                <p:cNvPr id="1996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20" y="461"/>
                  <a:ext cx="2200" cy="1966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5" name="Group 28"/>
                <p:cNvGrpSpPr>
                  <a:grpSpLocks/>
                </p:cNvGrpSpPr>
                <p:nvPr/>
              </p:nvGrpSpPr>
              <p:grpSpPr bwMode="auto">
                <a:xfrm>
                  <a:off x="3319" y="654"/>
                  <a:ext cx="1800" cy="1175"/>
                  <a:chOff x="3319" y="654"/>
                  <a:chExt cx="1800" cy="1175"/>
                </a:xfrm>
              </p:grpSpPr>
              <p:grpSp>
                <p:nvGrpSpPr>
                  <p:cNvPr id="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319" y="1104"/>
                    <a:ext cx="1800" cy="725"/>
                    <a:chOff x="3319" y="1104"/>
                    <a:chExt cx="1800" cy="725"/>
                  </a:xfrm>
                </p:grpSpPr>
                <p:sp>
                  <p:nvSpPr>
                    <p:cNvPr id="199690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19" y="1456"/>
                      <a:ext cx="22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99FF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9691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95" y="1445"/>
                      <a:ext cx="22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99FF"/>
                      </a:solidFill>
                      <a:round/>
                      <a:headEnd type="triangle" w="med" len="med"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grpSp>
                  <p:nvGrpSpPr>
                    <p:cNvPr id="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15" y="1104"/>
                      <a:ext cx="1375" cy="725"/>
                      <a:chOff x="3515" y="1104"/>
                      <a:chExt cx="1375" cy="725"/>
                    </a:xfrm>
                  </p:grpSpPr>
                  <p:sp>
                    <p:nvSpPr>
                      <p:cNvPr id="199693" name="Rectangl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5" y="1111"/>
                        <a:ext cx="1275" cy="70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b="1">
                          <a:solidFill>
                            <a:srgbClr val="FF66CC"/>
                          </a:solidFill>
                        </a:endParaRPr>
                      </a:p>
                    </p:txBody>
                  </p:sp>
                  <p:sp>
                    <p:nvSpPr>
                      <p:cNvPr id="199694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4" y="1104"/>
                        <a:ext cx="106" cy="718"/>
                      </a:xfrm>
                      <a:prstGeom prst="ellipse">
                        <a:avLst/>
                      </a:prstGeom>
                      <a:solidFill>
                        <a:srgbClr val="06A7F8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  <p:sp>
                    <p:nvSpPr>
                      <p:cNvPr id="19969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5" y="1104"/>
                        <a:ext cx="106" cy="725"/>
                      </a:xfrm>
                      <a:prstGeom prst="ellipse">
                        <a:avLst/>
                      </a:prstGeom>
                      <a:solidFill>
                        <a:srgbClr val="06A7F8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  <p:sp>
                <p:nvSpPr>
                  <p:cNvPr id="199696" name="Freeform 36"/>
                  <p:cNvSpPr>
                    <a:spLocks/>
                  </p:cNvSpPr>
                  <p:nvPr/>
                </p:nvSpPr>
                <p:spPr bwMode="auto">
                  <a:xfrm>
                    <a:off x="3750" y="1114"/>
                    <a:ext cx="574" cy="116"/>
                  </a:xfrm>
                  <a:custGeom>
                    <a:avLst/>
                    <a:gdLst>
                      <a:gd name="T0" fmla="*/ 0 w 574"/>
                      <a:gd name="T1" fmla="*/ 114 h 116"/>
                      <a:gd name="T2" fmla="*/ 390 w 574"/>
                      <a:gd name="T3" fmla="*/ 116 h 116"/>
                      <a:gd name="T4" fmla="*/ 454 w 574"/>
                      <a:gd name="T5" fmla="*/ 80 h 116"/>
                      <a:gd name="T6" fmla="*/ 574 w 574"/>
                      <a:gd name="T7" fmla="*/ 0 h 116"/>
                      <a:gd name="T8" fmla="*/ 502 w 574"/>
                      <a:gd name="T9" fmla="*/ 52 h 1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4"/>
                      <a:gd name="T16" fmla="*/ 0 h 116"/>
                      <a:gd name="T17" fmla="*/ 574 w 574"/>
                      <a:gd name="T18" fmla="*/ 116 h 1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4" h="116">
                        <a:moveTo>
                          <a:pt x="0" y="114"/>
                        </a:moveTo>
                        <a:lnTo>
                          <a:pt x="390" y="116"/>
                        </a:lnTo>
                        <a:lnTo>
                          <a:pt x="454" y="80"/>
                        </a:lnTo>
                        <a:lnTo>
                          <a:pt x="574" y="0"/>
                        </a:lnTo>
                        <a:lnTo>
                          <a:pt x="502" y="52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99697" name="Freeform 37"/>
                  <p:cNvSpPr>
                    <a:spLocks/>
                  </p:cNvSpPr>
                  <p:nvPr/>
                </p:nvSpPr>
                <p:spPr bwMode="auto">
                  <a:xfrm>
                    <a:off x="4144" y="1362"/>
                    <a:ext cx="438" cy="278"/>
                  </a:xfrm>
                  <a:custGeom>
                    <a:avLst/>
                    <a:gdLst>
                      <a:gd name="T0" fmla="*/ 438 w 438"/>
                      <a:gd name="T1" fmla="*/ 0 h 278"/>
                      <a:gd name="T2" fmla="*/ 50 w 438"/>
                      <a:gd name="T3" fmla="*/ 2 h 278"/>
                      <a:gd name="T4" fmla="*/ 0 w 438"/>
                      <a:gd name="T5" fmla="*/ 278 h 278"/>
                      <a:gd name="T6" fmla="*/ 24 w 438"/>
                      <a:gd name="T7" fmla="*/ 106 h 27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8"/>
                      <a:gd name="T13" fmla="*/ 0 h 278"/>
                      <a:gd name="T14" fmla="*/ 438 w 438"/>
                      <a:gd name="T15" fmla="*/ 278 h 27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8" h="278">
                        <a:moveTo>
                          <a:pt x="438" y="0"/>
                        </a:moveTo>
                        <a:lnTo>
                          <a:pt x="50" y="2"/>
                        </a:lnTo>
                        <a:lnTo>
                          <a:pt x="0" y="278"/>
                        </a:lnTo>
                        <a:lnTo>
                          <a:pt x="24" y="106"/>
                        </a:lnTo>
                      </a:path>
                    </a:pathLst>
                  </a:cu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8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295" y="654"/>
                    <a:ext cx="313" cy="449"/>
                    <a:chOff x="4295" y="654"/>
                    <a:chExt cx="313" cy="449"/>
                  </a:xfrm>
                </p:grpSpPr>
                <p:sp>
                  <p:nvSpPr>
                    <p:cNvPr id="199699" name="Line 39"/>
                    <p:cNvSpPr>
                      <a:spLocks noChangeShapeType="1"/>
                    </p:cNvSpPr>
                    <p:nvPr/>
                  </p:nvSpPr>
                  <p:spPr bwMode="auto">
                    <a:xfrm rot="21511078" flipV="1">
                      <a:off x="4295" y="881"/>
                      <a:ext cx="29" cy="19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9700" name="Line 40"/>
                    <p:cNvSpPr>
                      <a:spLocks noChangeShapeType="1"/>
                    </p:cNvSpPr>
                    <p:nvPr/>
                  </p:nvSpPr>
                  <p:spPr bwMode="auto">
                    <a:xfrm rot="519526" flipV="1">
                      <a:off x="4364" y="794"/>
                      <a:ext cx="57" cy="24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9701" name="Line 41"/>
                    <p:cNvSpPr>
                      <a:spLocks noChangeShapeType="1"/>
                    </p:cNvSpPr>
                    <p:nvPr/>
                  </p:nvSpPr>
                  <p:spPr bwMode="auto">
                    <a:xfrm rot="519526" flipV="1">
                      <a:off x="4351" y="994"/>
                      <a:ext cx="100" cy="10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9702" name="Line 42"/>
                    <p:cNvSpPr>
                      <a:spLocks noChangeShapeType="1"/>
                    </p:cNvSpPr>
                    <p:nvPr/>
                  </p:nvSpPr>
                  <p:spPr bwMode="auto">
                    <a:xfrm rot="519526" flipV="1">
                      <a:off x="4325" y="886"/>
                      <a:ext cx="36" cy="1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9703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4332" y="654"/>
                      <a:ext cx="276" cy="439"/>
                    </a:xfrm>
                    <a:custGeom>
                      <a:avLst/>
                      <a:gdLst>
                        <a:gd name="T0" fmla="*/ 0 w 276"/>
                        <a:gd name="T1" fmla="*/ 439 h 439"/>
                        <a:gd name="T2" fmla="*/ 276 w 276"/>
                        <a:gd name="T3" fmla="*/ 0 h 439"/>
                        <a:gd name="T4" fmla="*/ 0 60000 65536"/>
                        <a:gd name="T5" fmla="*/ 0 60000 65536"/>
                        <a:gd name="T6" fmla="*/ 0 w 276"/>
                        <a:gd name="T7" fmla="*/ 0 h 439"/>
                        <a:gd name="T8" fmla="*/ 276 w 276"/>
                        <a:gd name="T9" fmla="*/ 439 h 43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76" h="439">
                          <a:moveTo>
                            <a:pt x="0" y="439"/>
                          </a:moveTo>
                          <a:lnTo>
                            <a:pt x="276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99704" name="Freeform 44"/>
                  <p:cNvSpPr>
                    <a:spLocks/>
                  </p:cNvSpPr>
                  <p:nvPr/>
                </p:nvSpPr>
                <p:spPr bwMode="auto">
                  <a:xfrm>
                    <a:off x="4138" y="1240"/>
                    <a:ext cx="63" cy="110"/>
                  </a:xfrm>
                  <a:custGeom>
                    <a:avLst/>
                    <a:gdLst>
                      <a:gd name="T0" fmla="*/ 0 w 109"/>
                      <a:gd name="T1" fmla="*/ 2 h 140"/>
                      <a:gd name="T2" fmla="*/ 2 w 109"/>
                      <a:gd name="T3" fmla="*/ 2 h 140"/>
                      <a:gd name="T4" fmla="*/ 1 w 109"/>
                      <a:gd name="T5" fmla="*/ 13 h 140"/>
                      <a:gd name="T6" fmla="*/ 2 w 109"/>
                      <a:gd name="T7" fmla="*/ 13 h 140"/>
                      <a:gd name="T8" fmla="*/ 1 w 109"/>
                      <a:gd name="T9" fmla="*/ 24 h 140"/>
                      <a:gd name="T10" fmla="*/ 2 w 109"/>
                      <a:gd name="T11" fmla="*/ 24 h 1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9"/>
                      <a:gd name="T19" fmla="*/ 0 h 140"/>
                      <a:gd name="T20" fmla="*/ 109 w 109"/>
                      <a:gd name="T21" fmla="*/ 140 h 1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9" h="140">
                        <a:moveTo>
                          <a:pt x="0" y="11"/>
                        </a:moveTo>
                        <a:cubicBezTo>
                          <a:pt x="38" y="5"/>
                          <a:pt x="77" y="0"/>
                          <a:pt x="80" y="11"/>
                        </a:cubicBezTo>
                        <a:cubicBezTo>
                          <a:pt x="83" y="22"/>
                          <a:pt x="12" y="64"/>
                          <a:pt x="16" y="75"/>
                        </a:cubicBezTo>
                        <a:cubicBezTo>
                          <a:pt x="20" y="86"/>
                          <a:pt x="99" y="66"/>
                          <a:pt x="104" y="75"/>
                        </a:cubicBezTo>
                        <a:cubicBezTo>
                          <a:pt x="109" y="84"/>
                          <a:pt x="49" y="122"/>
                          <a:pt x="48" y="131"/>
                        </a:cubicBezTo>
                        <a:cubicBezTo>
                          <a:pt x="47" y="140"/>
                          <a:pt x="88" y="132"/>
                          <a:pt x="96" y="131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99705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1199"/>
                    <a:ext cx="145" cy="1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ahoma" pitchFamily="1" charset="0"/>
                      </a:rPr>
                      <a:t>q</a:t>
                    </a:r>
                  </a:p>
                </p:txBody>
              </p:sp>
              <p:sp>
                <p:nvSpPr>
                  <p:cNvPr id="199706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7" y="1502"/>
                    <a:ext cx="145" cy="1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solidFill>
                          <a:srgbClr val="000000"/>
                        </a:solidFill>
                        <a:latin typeface="Tahoma" pitchFamily="1" charset="0"/>
                      </a:rPr>
                      <a:t>q</a:t>
                    </a:r>
                  </a:p>
                </p:txBody>
              </p:sp>
              <p:sp>
                <p:nvSpPr>
                  <p:cNvPr id="199707" name="Freeform 47"/>
                  <p:cNvSpPr>
                    <a:spLocks/>
                  </p:cNvSpPr>
                  <p:nvPr/>
                </p:nvSpPr>
                <p:spPr bwMode="auto">
                  <a:xfrm>
                    <a:off x="4204" y="1147"/>
                    <a:ext cx="192" cy="84"/>
                  </a:xfrm>
                  <a:custGeom>
                    <a:avLst/>
                    <a:gdLst>
                      <a:gd name="T0" fmla="*/ 192 w 192"/>
                      <a:gd name="T1" fmla="*/ 13 h 84"/>
                      <a:gd name="T2" fmla="*/ 112 w 192"/>
                      <a:gd name="T3" fmla="*/ 5 h 84"/>
                      <a:gd name="T4" fmla="*/ 140 w 192"/>
                      <a:gd name="T5" fmla="*/ 45 h 84"/>
                      <a:gd name="T6" fmla="*/ 60 w 192"/>
                      <a:gd name="T7" fmla="*/ 45 h 84"/>
                      <a:gd name="T8" fmla="*/ 72 w 192"/>
                      <a:gd name="T9" fmla="*/ 81 h 84"/>
                      <a:gd name="T10" fmla="*/ 0 w 192"/>
                      <a:gd name="T11" fmla="*/ 63 h 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2"/>
                      <a:gd name="T19" fmla="*/ 0 h 84"/>
                      <a:gd name="T20" fmla="*/ 192 w 192"/>
                      <a:gd name="T21" fmla="*/ 84 h 8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2" h="84">
                        <a:moveTo>
                          <a:pt x="192" y="13"/>
                        </a:moveTo>
                        <a:cubicBezTo>
                          <a:pt x="178" y="12"/>
                          <a:pt x="121" y="0"/>
                          <a:pt x="112" y="5"/>
                        </a:cubicBezTo>
                        <a:cubicBezTo>
                          <a:pt x="103" y="10"/>
                          <a:pt x="149" y="38"/>
                          <a:pt x="140" y="45"/>
                        </a:cubicBezTo>
                        <a:cubicBezTo>
                          <a:pt x="131" y="52"/>
                          <a:pt x="71" y="39"/>
                          <a:pt x="60" y="45"/>
                        </a:cubicBezTo>
                        <a:cubicBezTo>
                          <a:pt x="49" y="51"/>
                          <a:pt x="82" y="78"/>
                          <a:pt x="72" y="81"/>
                        </a:cubicBezTo>
                        <a:cubicBezTo>
                          <a:pt x="62" y="84"/>
                          <a:pt x="15" y="67"/>
                          <a:pt x="0" y="63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CC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99708" name="Text Box 48"/>
              <p:cNvSpPr txBox="1">
                <a:spLocks noChangeArrowheads="1"/>
              </p:cNvSpPr>
              <p:nvPr/>
            </p:nvSpPr>
            <p:spPr bwMode="auto">
              <a:xfrm>
                <a:off x="3815" y="650"/>
                <a:ext cx="419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Tahoma" pitchFamily="1" charset="0"/>
                  </a:rPr>
                  <a:t>hadrons</a:t>
                </a:r>
              </a:p>
            </p:txBody>
          </p:sp>
          <p:sp>
            <p:nvSpPr>
              <p:cNvPr id="199709" name="Text Box 49"/>
              <p:cNvSpPr txBox="1">
                <a:spLocks noChangeArrowheads="1"/>
              </p:cNvSpPr>
              <p:nvPr/>
            </p:nvSpPr>
            <p:spPr bwMode="auto">
              <a:xfrm>
                <a:off x="4478" y="798"/>
                <a:ext cx="388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ahoma" pitchFamily="1" charset="0"/>
                  </a:rPr>
                  <a:t>leading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ahoma" pitchFamily="1" charset="0"/>
                  </a:rPr>
                  <a:t>particle</a:t>
                </a: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3997" y="1357"/>
              <a:ext cx="309" cy="407"/>
              <a:chOff x="3997" y="1357"/>
              <a:chExt cx="309" cy="407"/>
            </a:xfrm>
          </p:grpSpPr>
          <p:sp>
            <p:nvSpPr>
              <p:cNvPr id="199712" name="Freeform 52"/>
              <p:cNvSpPr>
                <a:spLocks/>
              </p:cNvSpPr>
              <p:nvPr/>
            </p:nvSpPr>
            <p:spPr bwMode="auto">
              <a:xfrm>
                <a:off x="4186" y="1414"/>
                <a:ext cx="120" cy="120"/>
              </a:xfrm>
              <a:custGeom>
                <a:avLst/>
                <a:gdLst>
                  <a:gd name="T0" fmla="*/ 120 w 120"/>
                  <a:gd name="T1" fmla="*/ 111 h 120"/>
                  <a:gd name="T2" fmla="*/ 40 w 120"/>
                  <a:gd name="T3" fmla="*/ 111 h 120"/>
                  <a:gd name="T4" fmla="*/ 104 w 120"/>
                  <a:gd name="T5" fmla="*/ 58 h 120"/>
                  <a:gd name="T6" fmla="*/ 16 w 120"/>
                  <a:gd name="T7" fmla="*/ 58 h 120"/>
                  <a:gd name="T8" fmla="*/ 72 w 120"/>
                  <a:gd name="T9" fmla="*/ 11 h 120"/>
                  <a:gd name="T10" fmla="*/ 0 w 120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20"/>
                  <a:gd name="T20" fmla="*/ 120 w 120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20">
                    <a:moveTo>
                      <a:pt x="120" y="111"/>
                    </a:moveTo>
                    <a:cubicBezTo>
                      <a:pt x="82" y="116"/>
                      <a:pt x="43" y="120"/>
                      <a:pt x="40" y="111"/>
                    </a:cubicBezTo>
                    <a:cubicBezTo>
                      <a:pt x="37" y="102"/>
                      <a:pt x="108" y="67"/>
                      <a:pt x="104" y="58"/>
                    </a:cubicBezTo>
                    <a:cubicBezTo>
                      <a:pt x="100" y="49"/>
                      <a:pt x="21" y="65"/>
                      <a:pt x="16" y="58"/>
                    </a:cubicBezTo>
                    <a:cubicBezTo>
                      <a:pt x="11" y="50"/>
                      <a:pt x="75" y="21"/>
                      <a:pt x="72" y="11"/>
                    </a:cubicBezTo>
                    <a:cubicBezTo>
                      <a:pt x="69" y="1"/>
                      <a:pt x="15" y="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9713" name="Freeform 53"/>
              <p:cNvSpPr>
                <a:spLocks/>
              </p:cNvSpPr>
              <p:nvPr/>
            </p:nvSpPr>
            <p:spPr bwMode="auto">
              <a:xfrm rot="638438">
                <a:off x="3997" y="1357"/>
                <a:ext cx="168" cy="167"/>
              </a:xfrm>
              <a:custGeom>
                <a:avLst/>
                <a:gdLst>
                  <a:gd name="T0" fmla="*/ 168 w 168"/>
                  <a:gd name="T1" fmla="*/ 13 h 167"/>
                  <a:gd name="T2" fmla="*/ 88 w 168"/>
                  <a:gd name="T3" fmla="*/ 9 h 167"/>
                  <a:gd name="T4" fmla="*/ 124 w 168"/>
                  <a:gd name="T5" fmla="*/ 65 h 167"/>
                  <a:gd name="T6" fmla="*/ 88 w 168"/>
                  <a:gd name="T7" fmla="*/ 73 h 167"/>
                  <a:gd name="T8" fmla="*/ 45 w 168"/>
                  <a:gd name="T9" fmla="*/ 84 h 167"/>
                  <a:gd name="T10" fmla="*/ 84 w 168"/>
                  <a:gd name="T11" fmla="*/ 157 h 167"/>
                  <a:gd name="T12" fmla="*/ 0 w 168"/>
                  <a:gd name="T13" fmla="*/ 145 h 1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167"/>
                  <a:gd name="T23" fmla="*/ 168 w 168"/>
                  <a:gd name="T24" fmla="*/ 167 h 1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167">
                    <a:moveTo>
                      <a:pt x="168" y="13"/>
                    </a:moveTo>
                    <a:cubicBezTo>
                      <a:pt x="155" y="12"/>
                      <a:pt x="95" y="0"/>
                      <a:pt x="88" y="9"/>
                    </a:cubicBezTo>
                    <a:cubicBezTo>
                      <a:pt x="81" y="18"/>
                      <a:pt x="124" y="54"/>
                      <a:pt x="124" y="65"/>
                    </a:cubicBezTo>
                    <a:cubicBezTo>
                      <a:pt x="124" y="76"/>
                      <a:pt x="101" y="70"/>
                      <a:pt x="88" y="73"/>
                    </a:cubicBezTo>
                    <a:cubicBezTo>
                      <a:pt x="75" y="76"/>
                      <a:pt x="46" y="70"/>
                      <a:pt x="45" y="84"/>
                    </a:cubicBezTo>
                    <a:cubicBezTo>
                      <a:pt x="44" y="98"/>
                      <a:pt x="91" y="147"/>
                      <a:pt x="84" y="157"/>
                    </a:cubicBezTo>
                    <a:cubicBezTo>
                      <a:pt x="77" y="167"/>
                      <a:pt x="17" y="147"/>
                      <a:pt x="0" y="145"/>
                    </a:cubicBezTo>
                  </a:path>
                </a:pathLst>
              </a:custGeom>
              <a:noFill/>
              <a:ln w="19050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9714" name="Freeform 54"/>
              <p:cNvSpPr>
                <a:spLocks/>
              </p:cNvSpPr>
              <p:nvPr/>
            </p:nvSpPr>
            <p:spPr bwMode="auto">
              <a:xfrm flipH="1">
                <a:off x="4044" y="1462"/>
                <a:ext cx="120" cy="120"/>
              </a:xfrm>
              <a:custGeom>
                <a:avLst/>
                <a:gdLst>
                  <a:gd name="T0" fmla="*/ 120 w 120"/>
                  <a:gd name="T1" fmla="*/ 111 h 120"/>
                  <a:gd name="T2" fmla="*/ 40 w 120"/>
                  <a:gd name="T3" fmla="*/ 111 h 120"/>
                  <a:gd name="T4" fmla="*/ 104 w 120"/>
                  <a:gd name="T5" fmla="*/ 58 h 120"/>
                  <a:gd name="T6" fmla="*/ 16 w 120"/>
                  <a:gd name="T7" fmla="*/ 58 h 120"/>
                  <a:gd name="T8" fmla="*/ 72 w 120"/>
                  <a:gd name="T9" fmla="*/ 11 h 120"/>
                  <a:gd name="T10" fmla="*/ 0 w 120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20"/>
                  <a:gd name="T20" fmla="*/ 120 w 120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20">
                    <a:moveTo>
                      <a:pt x="120" y="111"/>
                    </a:moveTo>
                    <a:cubicBezTo>
                      <a:pt x="82" y="116"/>
                      <a:pt x="43" y="120"/>
                      <a:pt x="40" y="111"/>
                    </a:cubicBezTo>
                    <a:cubicBezTo>
                      <a:pt x="37" y="102"/>
                      <a:pt x="108" y="67"/>
                      <a:pt x="104" y="58"/>
                    </a:cubicBezTo>
                    <a:cubicBezTo>
                      <a:pt x="100" y="49"/>
                      <a:pt x="21" y="65"/>
                      <a:pt x="16" y="58"/>
                    </a:cubicBezTo>
                    <a:cubicBezTo>
                      <a:pt x="11" y="50"/>
                      <a:pt x="75" y="21"/>
                      <a:pt x="72" y="11"/>
                    </a:cubicBezTo>
                    <a:cubicBezTo>
                      <a:pt x="69" y="1"/>
                      <a:pt x="15" y="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9715" name="Freeform 55"/>
              <p:cNvSpPr>
                <a:spLocks/>
              </p:cNvSpPr>
              <p:nvPr/>
            </p:nvSpPr>
            <p:spPr bwMode="auto">
              <a:xfrm rot="610530">
                <a:off x="4153" y="1524"/>
                <a:ext cx="120" cy="120"/>
              </a:xfrm>
              <a:custGeom>
                <a:avLst/>
                <a:gdLst>
                  <a:gd name="T0" fmla="*/ 120 w 120"/>
                  <a:gd name="T1" fmla="*/ 111 h 120"/>
                  <a:gd name="T2" fmla="*/ 40 w 120"/>
                  <a:gd name="T3" fmla="*/ 111 h 120"/>
                  <a:gd name="T4" fmla="*/ 104 w 120"/>
                  <a:gd name="T5" fmla="*/ 58 h 120"/>
                  <a:gd name="T6" fmla="*/ 16 w 120"/>
                  <a:gd name="T7" fmla="*/ 58 h 120"/>
                  <a:gd name="T8" fmla="*/ 72 w 120"/>
                  <a:gd name="T9" fmla="*/ 11 h 120"/>
                  <a:gd name="T10" fmla="*/ 0 w 120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20"/>
                  <a:gd name="T20" fmla="*/ 120 w 120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20">
                    <a:moveTo>
                      <a:pt x="120" y="111"/>
                    </a:moveTo>
                    <a:cubicBezTo>
                      <a:pt x="82" y="116"/>
                      <a:pt x="43" y="120"/>
                      <a:pt x="40" y="111"/>
                    </a:cubicBezTo>
                    <a:cubicBezTo>
                      <a:pt x="37" y="102"/>
                      <a:pt x="108" y="67"/>
                      <a:pt x="104" y="58"/>
                    </a:cubicBezTo>
                    <a:cubicBezTo>
                      <a:pt x="100" y="49"/>
                      <a:pt x="21" y="65"/>
                      <a:pt x="16" y="58"/>
                    </a:cubicBezTo>
                    <a:cubicBezTo>
                      <a:pt x="11" y="50"/>
                      <a:pt x="75" y="21"/>
                      <a:pt x="72" y="11"/>
                    </a:cubicBezTo>
                    <a:cubicBezTo>
                      <a:pt x="69" y="1"/>
                      <a:pt x="15" y="2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9716" name="Freeform 56"/>
              <p:cNvSpPr>
                <a:spLocks/>
              </p:cNvSpPr>
              <p:nvPr/>
            </p:nvSpPr>
            <p:spPr bwMode="auto">
              <a:xfrm>
                <a:off x="4024" y="1608"/>
                <a:ext cx="116" cy="156"/>
              </a:xfrm>
              <a:custGeom>
                <a:avLst/>
                <a:gdLst>
                  <a:gd name="T0" fmla="*/ 66 w 116"/>
                  <a:gd name="T1" fmla="*/ 156 h 156"/>
                  <a:gd name="T2" fmla="*/ 7 w 116"/>
                  <a:gd name="T3" fmla="*/ 103 h 156"/>
                  <a:gd name="T4" fmla="*/ 24 w 116"/>
                  <a:gd name="T5" fmla="*/ 112 h 156"/>
                  <a:gd name="T6" fmla="*/ 90 w 116"/>
                  <a:gd name="T7" fmla="*/ 106 h 156"/>
                  <a:gd name="T8" fmla="*/ 68 w 116"/>
                  <a:gd name="T9" fmla="*/ 88 h 156"/>
                  <a:gd name="T10" fmla="*/ 24 w 116"/>
                  <a:gd name="T11" fmla="*/ 68 h 156"/>
                  <a:gd name="T12" fmla="*/ 97 w 116"/>
                  <a:gd name="T13" fmla="*/ 49 h 156"/>
                  <a:gd name="T14" fmla="*/ 36 w 116"/>
                  <a:gd name="T15" fmla="*/ 16 h 156"/>
                  <a:gd name="T16" fmla="*/ 116 w 116"/>
                  <a:gd name="T17" fmla="*/ 0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156"/>
                  <a:gd name="T29" fmla="*/ 116 w 116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156">
                    <a:moveTo>
                      <a:pt x="66" y="156"/>
                    </a:moveTo>
                    <a:cubicBezTo>
                      <a:pt x="35" y="134"/>
                      <a:pt x="14" y="110"/>
                      <a:pt x="7" y="103"/>
                    </a:cubicBezTo>
                    <a:cubicBezTo>
                      <a:pt x="0" y="96"/>
                      <a:pt x="10" y="112"/>
                      <a:pt x="24" y="112"/>
                    </a:cubicBezTo>
                    <a:cubicBezTo>
                      <a:pt x="38" y="112"/>
                      <a:pt x="83" y="110"/>
                      <a:pt x="90" y="106"/>
                    </a:cubicBezTo>
                    <a:cubicBezTo>
                      <a:pt x="97" y="102"/>
                      <a:pt x="79" y="94"/>
                      <a:pt x="68" y="88"/>
                    </a:cubicBezTo>
                    <a:cubicBezTo>
                      <a:pt x="57" y="82"/>
                      <a:pt x="19" y="74"/>
                      <a:pt x="24" y="68"/>
                    </a:cubicBezTo>
                    <a:cubicBezTo>
                      <a:pt x="29" y="62"/>
                      <a:pt x="95" y="58"/>
                      <a:pt x="97" y="49"/>
                    </a:cubicBezTo>
                    <a:cubicBezTo>
                      <a:pt x="99" y="40"/>
                      <a:pt x="33" y="24"/>
                      <a:pt x="36" y="16"/>
                    </a:cubicBezTo>
                    <a:cubicBezTo>
                      <a:pt x="39" y="8"/>
                      <a:pt x="99" y="3"/>
                      <a:pt x="116" y="0"/>
                    </a:cubicBezTo>
                  </a:path>
                </a:pathLst>
              </a:custGeom>
              <a:noFill/>
              <a:ln w="19050">
                <a:solidFill>
                  <a:srgbClr val="00CC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3786182" y="3143341"/>
            <a:ext cx="5029200" cy="3357493"/>
            <a:chOff x="165" y="525"/>
            <a:chExt cx="3447" cy="2019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65" y="525"/>
              <a:ext cx="3447" cy="2019"/>
              <a:chOff x="152" y="525"/>
              <a:chExt cx="3182" cy="2019"/>
            </a:xfrm>
          </p:grpSpPr>
          <p:pic>
            <p:nvPicPr>
              <p:cNvPr id="19972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57161" r="10184"/>
              <a:stretch>
                <a:fillRect/>
              </a:stretch>
            </p:blipFill>
            <p:spPr bwMode="auto">
              <a:xfrm>
                <a:off x="152" y="525"/>
                <a:ext cx="3182" cy="2019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383" y="630"/>
                <a:ext cx="1451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326" y="827"/>
                <a:ext cx="1037" cy="40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586" y="805"/>
                <a:ext cx="409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99724" name="Text Box 4"/>
            <p:cNvSpPr txBox="1">
              <a:spLocks noChangeArrowheads="1"/>
            </p:cNvSpPr>
            <p:nvPr/>
          </p:nvSpPr>
          <p:spPr bwMode="auto">
            <a:xfrm>
              <a:off x="2530" y="588"/>
              <a:ext cx="82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sz="1200">
                  <a:cs typeface="Arial" charset="0"/>
                </a:rPr>
                <a:t>- </a:t>
              </a:r>
              <a:r>
                <a:rPr lang="en-US" sz="1200"/>
                <a:t>pp</a:t>
              </a:r>
            </a:p>
            <a:p>
              <a:pPr eaLnBrk="1" hangingPunct="1"/>
              <a:r>
                <a:rPr lang="en-US" sz="1200">
                  <a:solidFill>
                    <a:srgbClr val="FF3300"/>
                  </a:solidFill>
                  <a:sym typeface="Symbol" pitchFamily="1" charset="2"/>
                </a:rPr>
                <a:t> </a:t>
              </a:r>
              <a:r>
                <a:rPr lang="en-US" sz="1200">
                  <a:solidFill>
                    <a:srgbClr val="FF3300"/>
                  </a:solidFill>
                </a:rPr>
                <a:t>d-Au</a:t>
              </a:r>
            </a:p>
            <a:p>
              <a:pPr eaLnBrk="1" hangingPunct="1"/>
              <a:r>
                <a:rPr lang="en-US" sz="1200">
                  <a:solidFill>
                    <a:srgbClr val="0000FF"/>
                  </a:solidFill>
                  <a:sym typeface="ZapfDingbats" pitchFamily="82" charset="2"/>
                </a:rPr>
                <a:t></a:t>
              </a:r>
              <a:r>
                <a:rPr lang="en-US" sz="1200">
                  <a:solidFill>
                    <a:srgbClr val="0000FF"/>
                  </a:solidFill>
                </a:rPr>
                <a:t>central Au-Au</a:t>
              </a:r>
            </a:p>
          </p:txBody>
        </p:sp>
      </p:grpSp>
      <p:sp>
        <p:nvSpPr>
          <p:cNvPr id="44" name="Segnaposto numero diapositiva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29499-E59D-4834-A30C-E9548FC4B89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3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147638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3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5488" y="1808163"/>
            <a:ext cx="800735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smtClean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-36513" y="0"/>
            <a:ext cx="9180513" cy="981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altLang="ja-JP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1" charset="-128"/>
                <a:cs typeface="+mn-cs"/>
              </a:rPr>
              <a:t> </a:t>
            </a:r>
            <a:r>
              <a:rPr lang="en-US" altLang="ja-JP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006600"/>
                  </a:outerShdw>
                </a:effectLst>
                <a:ea typeface="ＭＳ Ｐゴシック" pitchFamily="1" charset="-128"/>
                <a:cs typeface="+mn-cs"/>
              </a:rPr>
              <a:t>Space-time Evolution of the Collision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6600"/>
                </a:outerShdw>
              </a:effectLst>
              <a:cs typeface="+mn-cs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-36513" y="893763"/>
            <a:ext cx="9180513" cy="59642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030288" y="1503363"/>
          <a:ext cx="6665912" cy="5383212"/>
        </p:xfrm>
        <a:graphic>
          <a:graphicData uri="http://schemas.openxmlformats.org/presentationml/2006/ole">
            <p:oleObj spid="_x0000_s1026" name="Image" r:id="rId4" imgW="2471760" imgH="1911240" progId="">
              <p:embed/>
            </p:oleObj>
          </a:graphicData>
        </a:graphic>
      </p:graphicFrame>
      <p:sp>
        <p:nvSpPr>
          <p:cNvPr id="1034" name="Line 7"/>
          <p:cNvSpPr>
            <a:spLocks noChangeShapeType="1"/>
          </p:cNvSpPr>
          <p:nvPr/>
        </p:nvSpPr>
        <p:spPr bwMode="auto">
          <a:xfrm flipH="1" flipV="1">
            <a:off x="2236788" y="1366838"/>
            <a:ext cx="1993900" cy="32607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5" name="Line 8"/>
          <p:cNvSpPr>
            <a:spLocks noChangeShapeType="1"/>
          </p:cNvSpPr>
          <p:nvPr/>
        </p:nvSpPr>
        <p:spPr bwMode="auto">
          <a:xfrm flipH="1" flipV="1">
            <a:off x="4481513" y="1200150"/>
            <a:ext cx="85725" cy="6842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6" name="Line 9"/>
          <p:cNvSpPr>
            <a:spLocks noChangeShapeType="1"/>
          </p:cNvSpPr>
          <p:nvPr/>
        </p:nvSpPr>
        <p:spPr bwMode="auto">
          <a:xfrm flipV="1">
            <a:off x="4908550" y="1263650"/>
            <a:ext cx="128588" cy="5984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flipV="1">
            <a:off x="5592763" y="1263650"/>
            <a:ext cx="171450" cy="5984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8" name="Text Box 11"/>
          <p:cNvSpPr txBox="1">
            <a:spLocks noChangeArrowheads="1"/>
          </p:cNvSpPr>
          <p:nvPr/>
        </p:nvSpPr>
        <p:spPr bwMode="auto">
          <a:xfrm>
            <a:off x="2687638" y="1520825"/>
            <a:ext cx="29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" charset="0"/>
                <a:ea typeface="ＭＳ Ｐゴシック" pitchFamily="1" charset="-128"/>
              </a:rPr>
              <a:t>e</a:t>
            </a:r>
            <a:endParaRPr lang="en-US" altLang="ja-JP" sz="2000" baseline="30000" dirty="0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H="1" flipV="1">
            <a:off x="2752725" y="1300163"/>
            <a:ext cx="1401763" cy="2946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2174875" y="1349375"/>
            <a:ext cx="29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latin typeface="Symbol" pitchFamily="1" charset="2"/>
                <a:ea typeface="ＭＳ Ｐゴシック" pitchFamily="1" charset="-128"/>
              </a:rPr>
              <a:t>g</a:t>
            </a: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 flipV="1">
            <a:off x="4908550" y="1349375"/>
            <a:ext cx="1538288" cy="27336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>
            <a:off x="1747838" y="5280025"/>
            <a:ext cx="52117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3" name="Line 16"/>
          <p:cNvSpPr>
            <a:spLocks noChangeShapeType="1"/>
          </p:cNvSpPr>
          <p:nvPr/>
        </p:nvSpPr>
        <p:spPr bwMode="auto">
          <a:xfrm flipV="1">
            <a:off x="1917700" y="1092200"/>
            <a:ext cx="0" cy="51276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4" name="Text Box 17"/>
          <p:cNvSpPr txBox="1">
            <a:spLocks noChangeArrowheads="1"/>
          </p:cNvSpPr>
          <p:nvPr/>
        </p:nvSpPr>
        <p:spPr bwMode="auto">
          <a:xfrm>
            <a:off x="6291263" y="5199063"/>
            <a:ext cx="89535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latin typeface="Times New Roman" pitchFamily="1" charset="0"/>
                <a:ea typeface="ＭＳ Ｐゴシック" pitchFamily="1" charset="-128"/>
              </a:rPr>
              <a:t>space</a:t>
            </a:r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022350" y="895350"/>
            <a:ext cx="758825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  <a:latin typeface="Times New Roman" pitchFamily="1" charset="0"/>
                <a:ea typeface="ＭＳ Ｐゴシック" pitchFamily="1" charset="-128"/>
              </a:rPr>
              <a:t>time</a:t>
            </a:r>
          </a:p>
        </p:txBody>
      </p:sp>
      <p:sp>
        <p:nvSpPr>
          <p:cNvPr id="1046" name="Line 19"/>
          <p:cNvSpPr>
            <a:spLocks noChangeShapeType="1"/>
          </p:cNvSpPr>
          <p:nvPr/>
        </p:nvSpPr>
        <p:spPr bwMode="auto">
          <a:xfrm flipH="1" flipV="1">
            <a:off x="3286125" y="1349375"/>
            <a:ext cx="682625" cy="1879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7" name="Line 20"/>
          <p:cNvSpPr>
            <a:spLocks noChangeShapeType="1"/>
          </p:cNvSpPr>
          <p:nvPr/>
        </p:nvSpPr>
        <p:spPr bwMode="auto">
          <a:xfrm flipH="1" flipV="1">
            <a:off x="3798888" y="1349375"/>
            <a:ext cx="736600" cy="35067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8" name="Line 21"/>
          <p:cNvSpPr>
            <a:spLocks noChangeShapeType="1"/>
          </p:cNvSpPr>
          <p:nvPr/>
        </p:nvSpPr>
        <p:spPr bwMode="auto">
          <a:xfrm flipH="1" flipV="1">
            <a:off x="3883025" y="1349375"/>
            <a:ext cx="171450" cy="1196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flipH="1" flipV="1">
            <a:off x="3713163" y="1435100"/>
            <a:ext cx="341312" cy="1111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41350" y="911225"/>
            <a:ext cx="6783388" cy="4659313"/>
            <a:chOff x="427" y="443"/>
            <a:chExt cx="4273" cy="2935"/>
          </a:xfrm>
        </p:grpSpPr>
        <p:sp>
          <p:nvSpPr>
            <p:cNvPr id="1076" name="Text Box 24"/>
            <p:cNvSpPr txBox="1">
              <a:spLocks noChangeArrowheads="1"/>
            </p:cNvSpPr>
            <p:nvPr/>
          </p:nvSpPr>
          <p:spPr bwMode="auto">
            <a:xfrm>
              <a:off x="2272" y="443"/>
              <a:ext cx="329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66FF"/>
                  </a:solidFill>
                  <a:latin typeface="Times New Roman" pitchFamily="1" charset="0"/>
                  <a:ea typeface="ＭＳ Ｐゴシック" pitchFamily="1" charset="-128"/>
                </a:rPr>
                <a:t>j</a:t>
              </a:r>
              <a:r>
                <a:rPr lang="en-US" altLang="ja-JP" sz="2400">
                  <a:solidFill>
                    <a:srgbClr val="00FF00"/>
                  </a:solidFill>
                  <a:latin typeface="Times New Roman" pitchFamily="1" charset="0"/>
                  <a:ea typeface="ＭＳ Ｐゴシック" pitchFamily="1" charset="-128"/>
                </a:rPr>
                <a:t>e</a:t>
              </a:r>
              <a:r>
                <a:rPr lang="en-US" altLang="ja-JP" sz="2400">
                  <a:solidFill>
                    <a:srgbClr val="0066FF"/>
                  </a:solidFill>
                  <a:latin typeface="Times New Roman" pitchFamily="1" charset="0"/>
                  <a:ea typeface="ＭＳ Ｐゴシック" pitchFamily="1" charset="-128"/>
                </a:rPr>
                <a:t>t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27" y="2892"/>
              <a:ext cx="4273" cy="486"/>
              <a:chOff x="427" y="2892"/>
              <a:chExt cx="4273" cy="486"/>
            </a:xfrm>
          </p:grpSpPr>
          <p:pic>
            <p:nvPicPr>
              <p:cNvPr id="1078" name="Picture 26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7" y="2899"/>
                <a:ext cx="302" cy="47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9" name="Text Box 27"/>
              <p:cNvSpPr txBox="1">
                <a:spLocks noChangeArrowheads="1"/>
              </p:cNvSpPr>
              <p:nvPr/>
            </p:nvSpPr>
            <p:spPr bwMode="auto">
              <a:xfrm>
                <a:off x="3263" y="2892"/>
                <a:ext cx="1437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rgbClr val="00FF00"/>
                    </a:solidFill>
                    <a:latin typeface="Times New Roman" pitchFamily="1" charset="0"/>
                    <a:ea typeface="ＭＳ Ｐゴシック" pitchFamily="1" charset="-128"/>
                  </a:rPr>
                  <a:t>Pre-equilibrium</a:t>
                </a:r>
              </a:p>
            </p:txBody>
          </p:sp>
        </p:grp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17550" y="5692775"/>
            <a:ext cx="5307013" cy="785813"/>
            <a:chOff x="462" y="3455"/>
            <a:chExt cx="3343" cy="495"/>
          </a:xfrm>
        </p:grpSpPr>
        <p:pic>
          <p:nvPicPr>
            <p:cNvPr id="1073" name="Picture 29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2" y="3455"/>
              <a:ext cx="199" cy="4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74" name="Text Box 30"/>
            <p:cNvSpPr txBox="1">
              <a:spLocks noChangeArrowheads="1"/>
            </p:cNvSpPr>
            <p:nvPr/>
          </p:nvSpPr>
          <p:spPr bwMode="auto">
            <a:xfrm>
              <a:off x="3465" y="3655"/>
              <a:ext cx="340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FF00"/>
                  </a:solidFill>
                  <a:latin typeface="Times New Roman" pitchFamily="1" charset="0"/>
                  <a:ea typeface="ＭＳ Ｐゴシック" pitchFamily="1" charset="-128"/>
                </a:rPr>
                <a:t>Pb</a:t>
              </a:r>
            </a:p>
          </p:txBody>
        </p:sp>
        <p:sp>
          <p:nvSpPr>
            <p:cNvPr id="1075" name="Text Box 31"/>
            <p:cNvSpPr txBox="1">
              <a:spLocks noChangeArrowheads="1"/>
            </p:cNvSpPr>
            <p:nvPr/>
          </p:nvSpPr>
          <p:spPr bwMode="auto">
            <a:xfrm>
              <a:off x="1823" y="3662"/>
              <a:ext cx="468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solidFill>
                    <a:srgbClr val="FFFF00"/>
                  </a:solidFill>
                  <a:latin typeface="Times New Roman" pitchFamily="1" charset="0"/>
                  <a:ea typeface="ＭＳ Ｐゴシック" pitchFamily="1" charset="-128"/>
                </a:rPr>
                <a:t>Pb</a:t>
              </a:r>
            </a:p>
          </p:txBody>
        </p:sp>
      </p:grpSp>
      <p:sp>
        <p:nvSpPr>
          <p:cNvPr id="613408" name="Text Box 32"/>
          <p:cNvSpPr txBox="1">
            <a:spLocks noChangeArrowheads="1"/>
          </p:cNvSpPr>
          <p:nvPr/>
        </p:nvSpPr>
        <p:spPr bwMode="auto">
          <a:xfrm rot="-3020144">
            <a:off x="4977606" y="3301207"/>
            <a:ext cx="2541587" cy="457200"/>
          </a:xfrm>
          <a:prstGeom prst="rect">
            <a:avLst/>
          </a:prstGeom>
          <a:solidFill>
            <a:srgbClr val="000000"/>
          </a:solidFill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0066FF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  </a:t>
            </a:r>
            <a:r>
              <a:rPr lang="en-US" altLang="ja-JP" sz="2400">
                <a:solidFill>
                  <a:srgbClr val="0066FF"/>
                </a:solidFill>
                <a:latin typeface="Times New Roman" pitchFamily="1" charset="0"/>
                <a:ea typeface="ＭＳ Ｐゴシック" pitchFamily="1" charset="-128"/>
              </a:rPr>
              <a:t>Expansion  </a:t>
            </a:r>
            <a:r>
              <a:rPr lang="en-US" altLang="ja-JP" sz="2400">
                <a:solidFill>
                  <a:srgbClr val="0066FF"/>
                </a:solidFill>
                <a:latin typeface="Times New Roman" pitchFamily="1" charset="0"/>
                <a:ea typeface="ＭＳ Ｐゴシック" pitchFamily="1" charset="-128"/>
                <a:sym typeface="Symbol" pitchFamily="1" charset="2"/>
              </a:rPr>
              <a:t></a:t>
            </a:r>
            <a:r>
              <a:rPr lang="en-US" altLang="ja-JP" sz="2400" b="0">
                <a:solidFill>
                  <a:schemeClr val="bg1"/>
                </a:solidFill>
                <a:latin typeface="Times New Roman" pitchFamily="1" charset="0"/>
                <a:ea typeface="ＭＳ Ｐゴシック" pitchFamily="1" charset="-128"/>
              </a:rPr>
              <a:t> 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76250" y="2825750"/>
            <a:ext cx="8651875" cy="1166813"/>
            <a:chOff x="323" y="1649"/>
            <a:chExt cx="5450" cy="735"/>
          </a:xfrm>
        </p:grpSpPr>
        <p:pic>
          <p:nvPicPr>
            <p:cNvPr id="1071" name="Picture 34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" y="1649"/>
              <a:ext cx="488" cy="73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72" name="Text Box 35"/>
            <p:cNvSpPr txBox="1">
              <a:spLocks noChangeArrowheads="1"/>
            </p:cNvSpPr>
            <p:nvPr/>
          </p:nvSpPr>
          <p:spPr bwMode="auto">
            <a:xfrm>
              <a:off x="4427" y="1824"/>
              <a:ext cx="1346" cy="288"/>
            </a:xfrm>
            <a:prstGeom prst="rect">
              <a:avLst/>
            </a:prstGeom>
            <a:solidFill>
              <a:srgbClr val="000000"/>
            </a:solidFill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66FF"/>
                  </a:solidFill>
                  <a:latin typeface="Times New Roman" pitchFamily="1" charset="0"/>
                  <a:ea typeface="ＭＳ Ｐゴシック" pitchFamily="1" charset="-128"/>
                </a:rPr>
                <a:t>Hadronization</a:t>
              </a:r>
              <a:r>
                <a:rPr lang="en-US" altLang="ja-JP">
                  <a:solidFill>
                    <a:schemeClr val="bg1"/>
                  </a:solidFill>
                  <a:latin typeface="Times New Roman" pitchFamily="1" charset="0"/>
                  <a:ea typeface="ＭＳ Ｐゴシック" pitchFamily="1" charset="-128"/>
                </a:rPr>
                <a:t> </a:t>
              </a:r>
              <a:endParaRPr lang="en-US" altLang="ja-JP" sz="2000" b="0">
                <a:solidFill>
                  <a:schemeClr val="bg1"/>
                </a:solidFill>
                <a:latin typeface="Times New Roman" pitchFamily="1" charset="0"/>
                <a:ea typeface="ＭＳ Ｐゴシック" pitchFamily="1" charset="-128"/>
              </a:endParaRPr>
            </a:p>
          </p:txBody>
        </p:sp>
      </p:grpSp>
      <p:sp>
        <p:nvSpPr>
          <p:cNvPr id="1054" name="Line 36"/>
          <p:cNvSpPr>
            <a:spLocks noChangeShapeType="1"/>
          </p:cNvSpPr>
          <p:nvPr/>
        </p:nvSpPr>
        <p:spPr bwMode="auto">
          <a:xfrm flipV="1">
            <a:off x="6516688" y="1200150"/>
            <a:ext cx="657225" cy="113506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-36513" y="776288"/>
            <a:ext cx="9055101" cy="1922462"/>
            <a:chOff x="-7" y="358"/>
            <a:chExt cx="5704" cy="1211"/>
          </a:xfrm>
        </p:grpSpPr>
        <p:sp>
          <p:nvSpPr>
            <p:cNvPr id="1063" name="Text Box 38"/>
            <p:cNvSpPr txBox="1">
              <a:spLocks noChangeArrowheads="1"/>
            </p:cNvSpPr>
            <p:nvPr/>
          </p:nvSpPr>
          <p:spPr bwMode="auto">
            <a:xfrm>
              <a:off x="2723" y="358"/>
              <a:ext cx="223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accent1"/>
                  </a:solidFill>
                  <a:latin typeface="Times New Roman" pitchFamily="1" charset="0"/>
                  <a:ea typeface="ＭＳ Ｐゴシック" pitchFamily="1" charset="-128"/>
                </a:rPr>
                <a:t>p</a:t>
              </a:r>
            </a:p>
          </p:txBody>
        </p:sp>
        <p:sp>
          <p:nvSpPr>
            <p:cNvPr id="1064" name="Text Box 39"/>
            <p:cNvSpPr txBox="1">
              <a:spLocks noChangeArrowheads="1"/>
            </p:cNvSpPr>
            <p:nvPr/>
          </p:nvSpPr>
          <p:spPr bwMode="auto">
            <a:xfrm>
              <a:off x="3095" y="414"/>
              <a:ext cx="265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accent1"/>
                  </a:solidFill>
                  <a:latin typeface="Times New Roman" pitchFamily="1" charset="0"/>
                  <a:ea typeface="ＭＳ Ｐゴシック" pitchFamily="1" charset="-128"/>
                </a:rPr>
                <a:t>K</a:t>
              </a:r>
            </a:p>
          </p:txBody>
        </p:sp>
        <p:sp>
          <p:nvSpPr>
            <p:cNvPr id="1065" name="Text Box 40"/>
            <p:cNvSpPr txBox="1">
              <a:spLocks noChangeArrowheads="1"/>
            </p:cNvSpPr>
            <p:nvPr/>
          </p:nvSpPr>
          <p:spPr bwMode="auto">
            <a:xfrm>
              <a:off x="3574" y="408"/>
              <a:ext cx="229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solidFill>
                    <a:schemeClr val="accent1"/>
                  </a:solidFill>
                  <a:latin typeface="Symbol" pitchFamily="1" charset="2"/>
                  <a:ea typeface="ＭＳ Ｐゴシック" pitchFamily="1" charset="-128"/>
                </a:rPr>
                <a:t>p</a:t>
              </a:r>
            </a:p>
          </p:txBody>
        </p:sp>
        <p:sp>
          <p:nvSpPr>
            <p:cNvPr id="1066" name="Text Box 41"/>
            <p:cNvSpPr txBox="1">
              <a:spLocks noChangeArrowheads="1"/>
            </p:cNvSpPr>
            <p:nvPr/>
          </p:nvSpPr>
          <p:spPr bwMode="auto">
            <a:xfrm>
              <a:off x="1892" y="426"/>
              <a:ext cx="248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chemeClr val="bg1"/>
                  </a:solidFill>
                  <a:latin typeface="Symbol" pitchFamily="1" charset="2"/>
                  <a:ea typeface="ＭＳ Ｐゴシック" pitchFamily="1" charset="-128"/>
                </a:rPr>
                <a:t> </a:t>
              </a:r>
              <a:r>
                <a:rPr lang="en-US" altLang="ja-JP" sz="2400">
                  <a:solidFill>
                    <a:schemeClr val="accent1"/>
                  </a:solidFill>
                  <a:latin typeface="Symbol" pitchFamily="1" charset="2"/>
                  <a:ea typeface="ＭＳ Ｐゴシック" pitchFamily="1" charset="-128"/>
                </a:rPr>
                <a:t>f</a:t>
              </a:r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-7" y="717"/>
              <a:ext cx="5704" cy="852"/>
              <a:chOff x="-7" y="717"/>
              <a:chExt cx="5704" cy="852"/>
            </a:xfrm>
          </p:grpSpPr>
          <p:pic>
            <p:nvPicPr>
              <p:cNvPr id="1069" name="Picture 43"/>
              <p:cNvPicPr preferRelativeResize="0"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-7" y="717"/>
                <a:ext cx="915" cy="85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0" name="Text Box 44"/>
              <p:cNvSpPr txBox="1">
                <a:spLocks noChangeArrowheads="1"/>
              </p:cNvSpPr>
              <p:nvPr/>
            </p:nvSpPr>
            <p:spPr bwMode="auto">
              <a:xfrm>
                <a:off x="4708" y="984"/>
                <a:ext cx="989" cy="288"/>
              </a:xfrm>
              <a:prstGeom prst="rect">
                <a:avLst/>
              </a:prstGeom>
              <a:solidFill>
                <a:srgbClr val="00000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chemeClr val="accent1"/>
                    </a:solidFill>
                    <a:latin typeface="Times New Roman" pitchFamily="1" charset="0"/>
                    <a:ea typeface="ＭＳ Ｐゴシック" pitchFamily="1" charset="-128"/>
                  </a:rPr>
                  <a:t>Freeze-out</a:t>
                </a:r>
                <a:endParaRPr lang="en-US" altLang="ja-JP" sz="2400" b="0">
                  <a:solidFill>
                    <a:schemeClr val="accent1"/>
                  </a:solidFill>
                  <a:latin typeface="Times New Roman" pitchFamily="1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68" name="Text Box 45"/>
            <p:cNvSpPr txBox="1">
              <a:spLocks noChangeArrowheads="1"/>
            </p:cNvSpPr>
            <p:nvPr/>
          </p:nvSpPr>
          <p:spPr bwMode="auto">
            <a:xfrm>
              <a:off x="4484" y="387"/>
              <a:ext cx="248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accent1"/>
                  </a:solidFill>
                  <a:latin typeface="Symbol" pitchFamily="1" charset="2"/>
                  <a:ea typeface="ＭＳ Ｐゴシック" pitchFamily="1" charset="-128"/>
                </a:rPr>
                <a:t>L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1350" y="903288"/>
            <a:ext cx="6418263" cy="3851275"/>
            <a:chOff x="427" y="438"/>
            <a:chExt cx="4043" cy="2426"/>
          </a:xfrm>
        </p:grpSpPr>
        <p:sp>
          <p:nvSpPr>
            <p:cNvPr id="1057" name="Text Box 47"/>
            <p:cNvSpPr txBox="1">
              <a:spLocks noChangeArrowheads="1"/>
            </p:cNvSpPr>
            <p:nvPr/>
          </p:nvSpPr>
          <p:spPr bwMode="auto">
            <a:xfrm>
              <a:off x="4028" y="451"/>
              <a:ext cx="227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latin typeface="Symbol" pitchFamily="1" charset="2"/>
                  <a:ea typeface="ＭＳ Ｐゴシック" pitchFamily="1" charset="-128"/>
                </a:rPr>
                <a:t>m</a:t>
              </a:r>
            </a:p>
          </p:txBody>
        </p: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27" y="2413"/>
              <a:ext cx="4043" cy="451"/>
              <a:chOff x="427" y="2413"/>
              <a:chExt cx="4043" cy="451"/>
            </a:xfrm>
          </p:grpSpPr>
          <p:pic>
            <p:nvPicPr>
              <p:cNvPr id="1061" name="Picture 49"/>
              <p:cNvPicPr preferRelativeResize="0"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7" y="2413"/>
                <a:ext cx="276" cy="45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2" name="Text Box 50"/>
              <p:cNvSpPr txBox="1">
                <a:spLocks noChangeArrowheads="1"/>
              </p:cNvSpPr>
              <p:nvPr/>
            </p:nvSpPr>
            <p:spPr bwMode="auto">
              <a:xfrm>
                <a:off x="3939" y="2480"/>
                <a:ext cx="531" cy="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rgbClr val="FF3399"/>
                    </a:solidFill>
                    <a:latin typeface="Times New Roman" pitchFamily="1" charset="0"/>
                    <a:ea typeface="ＭＳ Ｐゴシック" pitchFamily="1" charset="-128"/>
                  </a:rPr>
                  <a:t>QGP</a:t>
                </a:r>
              </a:p>
            </p:txBody>
          </p:sp>
        </p:grpSp>
        <p:sp>
          <p:nvSpPr>
            <p:cNvPr id="1059" name="Text Box 51"/>
            <p:cNvSpPr txBox="1">
              <a:spLocks noChangeArrowheads="1"/>
            </p:cNvSpPr>
            <p:nvPr/>
          </p:nvSpPr>
          <p:spPr bwMode="auto">
            <a:xfrm>
              <a:off x="1292" y="459"/>
              <a:ext cx="195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latin typeface="Symbol" pitchFamily="1" charset="2"/>
                  <a:ea typeface="ＭＳ Ｐゴシック" pitchFamily="1" charset="-128"/>
                </a:rPr>
                <a:t>g</a:t>
              </a:r>
            </a:p>
          </p:txBody>
        </p:sp>
        <p:sp>
          <p:nvSpPr>
            <p:cNvPr id="1060" name="Text Box 52"/>
            <p:cNvSpPr txBox="1">
              <a:spLocks noChangeArrowheads="1"/>
            </p:cNvSpPr>
            <p:nvPr/>
          </p:nvSpPr>
          <p:spPr bwMode="auto">
            <a:xfrm>
              <a:off x="1603" y="438"/>
              <a:ext cx="201" cy="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3399"/>
                  </a:solidFill>
                  <a:latin typeface="Times New Roman" pitchFamily="1" charset="0"/>
                  <a:ea typeface="ＭＳ Ｐゴシック" pitchFamily="1" charset="-128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40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00225"/>
            <a:ext cx="4038600" cy="4008438"/>
          </a:xfrm>
          <a:ln/>
        </p:spPr>
      </p:pic>
      <p:pic>
        <p:nvPicPr>
          <p:cNvPr id="311299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49775" y="1801813"/>
            <a:ext cx="4038600" cy="4025900"/>
          </a:xfrm>
          <a:ln/>
          <a:effectLst>
            <a:outerShdw dist="17819" dir="2700000" algn="ctr" rotWithShape="0">
              <a:srgbClr val="808080"/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6164263"/>
            <a:ext cx="1770063" cy="406400"/>
            <a:chOff x="3171" y="3635"/>
            <a:chExt cx="1115" cy="256"/>
          </a:xfrm>
        </p:grpSpPr>
        <p:sp>
          <p:nvSpPr>
            <p:cNvPr id="311301" name="AutoShape 5"/>
            <p:cNvSpPr>
              <a:spLocks noChangeArrowheads="1"/>
            </p:cNvSpPr>
            <p:nvPr/>
          </p:nvSpPr>
          <p:spPr bwMode="auto">
            <a:xfrm>
              <a:off x="3171" y="3635"/>
              <a:ext cx="1114" cy="256"/>
            </a:xfrm>
            <a:prstGeom prst="roundRect">
              <a:avLst>
                <a:gd name="adj" fmla="val 389"/>
              </a:avLst>
            </a:prstGeom>
            <a:noFill/>
            <a:ln w="9360">
              <a:solidFill>
                <a:schemeClr val="tx1"/>
              </a:solidFill>
              <a:round/>
              <a:headEnd/>
              <a:tailEnd/>
            </a:ln>
            <a:effectLst>
              <a:outerShdw dist="17819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302" name="Text Box 6"/>
            <p:cNvSpPr txBox="1">
              <a:spLocks noChangeArrowheads="1"/>
            </p:cNvSpPr>
            <p:nvPr/>
          </p:nvSpPr>
          <p:spPr bwMode="auto">
            <a:xfrm>
              <a:off x="3172" y="3635"/>
              <a:ext cx="1114" cy="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>
                <a:lnSpc>
                  <a:spcPct val="97000"/>
                </a:lnSpc>
                <a:buClr>
                  <a:srgbClr val="990000"/>
                </a:buClr>
                <a:buSzPct val="83000"/>
                <a:buFont typeface="Times New Roman" pitchFamily="1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>
                  <a:latin typeface="Helvetica" pitchFamily="1" charset="0"/>
                </a:rPr>
                <a:t>60</a:t>
              </a:r>
              <a:r>
                <a:rPr lang="en-GB" sz="2000">
                  <a:latin typeface="Symbol" pitchFamily="1" charset="2"/>
                </a:rPr>
                <a:t></a:t>
              </a:r>
              <a:r>
                <a:rPr lang="en-GB" sz="2000">
                  <a:latin typeface="Helvetica" pitchFamily="1" charset="0"/>
                </a:rPr>
                <a:t> &lt;</a:t>
              </a:r>
              <a:r>
                <a:rPr lang="en-GB" sz="2000">
                  <a:latin typeface="Symbol" pitchFamily="1" charset="2"/>
                </a:rPr>
                <a:t></a:t>
              </a:r>
              <a:r>
                <a:rPr lang="en-GB" sz="2000">
                  <a:latin typeface="Helvetica" pitchFamily="1" charset="0"/>
                </a:rPr>
                <a:t>&lt; 62</a:t>
              </a:r>
              <a:r>
                <a:rPr lang="en-GB" sz="2000">
                  <a:latin typeface="Symbol" pitchFamily="1" charset="2"/>
                </a:rPr>
                <a:t></a:t>
              </a:r>
            </a:p>
          </p:txBody>
        </p:sp>
      </p:grp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5109681" y="5900738"/>
            <a:ext cx="2364751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latin typeface="Verdana" pitchFamily="1" charset="0"/>
              </a:rPr>
              <a:t>Singola</a:t>
            </a:r>
            <a:r>
              <a:rPr lang="fr-FR" dirty="0" smtClean="0">
                <a:latin typeface="Verdana" pitchFamily="1" charset="0"/>
              </a:rPr>
              <a:t> </a:t>
            </a:r>
            <a:r>
              <a:rPr lang="fr-FR" dirty="0" err="1" smtClean="0">
                <a:latin typeface="Verdana" pitchFamily="1" charset="0"/>
              </a:rPr>
              <a:t>collisione</a:t>
            </a:r>
            <a:r>
              <a:rPr lang="fr-FR" sz="1800" dirty="0" smtClean="0">
                <a:latin typeface="Verdana" pitchFamily="1" charset="0"/>
              </a:rPr>
              <a:t>: </a:t>
            </a:r>
            <a:endParaRPr lang="fr-FR" sz="1800" dirty="0">
              <a:latin typeface="Verdana" pitchFamily="1" charset="0"/>
            </a:endParaRPr>
          </a:p>
          <a:p>
            <a:pPr algn="ctr"/>
            <a:r>
              <a:rPr lang="fr-FR" sz="1800" dirty="0">
                <a:latin typeface="Verdana" pitchFamily="1" charset="0"/>
              </a:rPr>
              <a:t>Pb+Pb @ 5.5 </a:t>
            </a:r>
            <a:r>
              <a:rPr lang="fr-FR" sz="1800" dirty="0" err="1">
                <a:latin typeface="Verdana" pitchFamily="1" charset="0"/>
              </a:rPr>
              <a:t>TeV</a:t>
            </a:r>
            <a:endParaRPr lang="fr-FR" sz="1800" dirty="0">
              <a:latin typeface="Verdana" pitchFamily="1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13</a:t>
            </a:fld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2844" y="574653"/>
            <a:ext cx="265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/>
              <a:t> </a:t>
            </a:r>
            <a:r>
              <a:rPr lang="en-US" sz="2200" dirty="0" smtClean="0"/>
              <a:t>I </a:t>
            </a:r>
            <a:r>
              <a:rPr lang="en-US" sz="2200" dirty="0" err="1" smtClean="0"/>
              <a:t>compiti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ALICE: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071802" y="646090"/>
            <a:ext cx="56896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0" dirty="0" smtClean="0"/>
              <a:t>          ~</a:t>
            </a:r>
            <a:r>
              <a:rPr lang="en-US" sz="2200" b="0" dirty="0"/>
              <a:t>40.000 </a:t>
            </a:r>
            <a:r>
              <a:rPr lang="en-US" sz="2200" b="0" dirty="0" err="1" smtClean="0"/>
              <a:t>particelle</a:t>
            </a:r>
            <a:r>
              <a:rPr lang="en-US" sz="2200" b="0" dirty="0" smtClean="0"/>
              <a:t> per </a:t>
            </a:r>
            <a:r>
              <a:rPr lang="en-US" sz="2200" b="0" dirty="0" err="1" smtClean="0"/>
              <a:t>evento</a:t>
            </a:r>
            <a:endParaRPr lang="en-US" sz="22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41607" y="285728"/>
            <a:ext cx="1477584" cy="11079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dirty="0" err="1" smtClean="0"/>
              <a:t>rivelare</a:t>
            </a:r>
            <a:endParaRPr lang="en-US" sz="2200" dirty="0"/>
          </a:p>
          <a:p>
            <a:pPr eaLnBrk="0" hangingPunct="0"/>
            <a:r>
              <a:rPr lang="en-US" sz="2200" dirty="0" err="1" smtClean="0"/>
              <a:t>tracciare</a:t>
            </a:r>
            <a:endParaRPr lang="en-US" sz="2200" dirty="0"/>
          </a:p>
          <a:p>
            <a:pPr eaLnBrk="0" hangingPunct="0"/>
            <a:r>
              <a:rPr lang="en-US" sz="2200" dirty="0" err="1" smtClean="0"/>
              <a:t>identificare</a:t>
            </a:r>
            <a:endParaRPr lang="en-US" sz="2200"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374932" y="430190"/>
            <a:ext cx="1911316" cy="914400"/>
          </a:xfrm>
          <a:prstGeom prst="bracePair">
            <a:avLst>
              <a:gd name="adj" fmla="val 8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928670"/>
            <a:ext cx="8385175" cy="15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ALICE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 Large Ion Collider Experiment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2987101"/>
            <a:ext cx="5262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Gli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obiettivi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dell’esperimento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</a:t>
            </a:r>
            <a:r>
              <a:rPr lang="en-GB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rivelatore</a:t>
            </a:r>
            <a:endParaRPr lang="en-GB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3200" dirty="0">
                <a:latin typeface="Garamond" pitchFamily="18" charset="0"/>
              </a:rPr>
              <a:t> </a:t>
            </a:r>
            <a:r>
              <a:rPr lang="en-GB" sz="3200" dirty="0" smtClean="0">
                <a:latin typeface="Garamond" pitchFamily="18" charset="0"/>
              </a:rPr>
              <a:t>I </a:t>
            </a:r>
            <a:r>
              <a:rPr lang="en-GB" sz="3200" dirty="0" err="1" smtClean="0">
                <a:latin typeface="Garamond" pitchFamily="18" charset="0"/>
              </a:rPr>
              <a:t>primi</a:t>
            </a:r>
            <a:r>
              <a:rPr lang="en-GB" sz="3200" dirty="0" smtClean="0">
                <a:latin typeface="Garamond" pitchFamily="18" charset="0"/>
              </a:rPr>
              <a:t> </a:t>
            </a:r>
            <a:r>
              <a:rPr lang="en-GB" sz="3200" dirty="0" err="1" smtClean="0">
                <a:latin typeface="Garamond" pitchFamily="18" charset="0"/>
              </a:rPr>
              <a:t>dati</a:t>
            </a:r>
            <a:endParaRPr lang="en-GB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75885-711F-49C0-8036-CAF1FE4FB01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6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2038" y="3019425"/>
            <a:ext cx="7562850" cy="82073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zh-CN" altLang="en-US" smtClean="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7655" name="Picture 5" descr="AliceA4"/>
          <p:cNvPicPr>
            <a:picLocks noChangeAspect="1" noChangeArrowheads="1"/>
          </p:cNvPicPr>
          <p:nvPr/>
        </p:nvPicPr>
        <p:blipFill>
          <a:blip r:embed="rId4" cstate="print"/>
          <a:srcRect l="5775" t="9358" r="14436" b="9358"/>
          <a:stretch>
            <a:fillRect/>
          </a:stretch>
        </p:blipFill>
        <p:spPr bwMode="auto">
          <a:xfrm>
            <a:off x="71406" y="1000108"/>
            <a:ext cx="8964608" cy="56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631" name="Text Box 7"/>
          <p:cNvSpPr txBox="1">
            <a:spLocks noChangeArrowheads="1"/>
          </p:cNvSpPr>
          <p:nvPr/>
        </p:nvSpPr>
        <p:spPr bwMode="auto">
          <a:xfrm>
            <a:off x="74581" y="1154096"/>
            <a:ext cx="2999388" cy="461391"/>
          </a:xfrm>
          <a:prstGeom prst="rect">
            <a:avLst/>
          </a:prstGeom>
          <a:solidFill>
            <a:schemeClr val="tx1"/>
          </a:solidFill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zh-CN" sz="2400">
                <a:solidFill>
                  <a:srgbClr val="FF0000"/>
                </a:solidFill>
                <a:latin typeface="Times New Roman" pitchFamily="1" charset="0"/>
                <a:ea typeface="SimSun" pitchFamily="2" charset="-122"/>
              </a:rPr>
              <a:t>Solenoid magnet </a:t>
            </a:r>
            <a:r>
              <a:rPr lang="en-US" altLang="zh-CN" sz="2400">
                <a:solidFill>
                  <a:srgbClr val="FF0000"/>
                </a:solidFill>
                <a:latin typeface="Times New Roman" pitchFamily="1" charset="0"/>
                <a:ea typeface="Arial Unicode MS" pitchFamily="34" charset="-128"/>
                <a:cs typeface="Arial Unicode MS" pitchFamily="34" charset="-128"/>
              </a:rPr>
              <a:t>0.5 T</a:t>
            </a:r>
            <a:endParaRPr lang="zh-CN" altLang="en-US" sz="2400">
              <a:solidFill>
                <a:srgbClr val="FF0000"/>
              </a:solidFill>
              <a:latin typeface="Times New Roman" pitchFamily="1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"/>
          <p:cNvSpPr txBox="1">
            <a:spLocks noRot="1" noChangeArrowheads="1"/>
          </p:cNvSpPr>
          <p:nvPr/>
        </p:nvSpPr>
        <p:spPr>
          <a:xfrm>
            <a:off x="692150" y="92034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5675"/>
            <a:ext cx="91440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0" y="0"/>
            <a:ext cx="2590800" cy="1138238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b="1">
                <a:solidFill>
                  <a:srgbClr val="000000"/>
                </a:solidFill>
              </a:rPr>
              <a:t>Size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>
                <a:solidFill>
                  <a:srgbClr val="FC0128"/>
                </a:solidFill>
              </a:rPr>
              <a:t>16 x 26</a:t>
            </a:r>
            <a:r>
              <a:rPr lang="en-US" sz="2000">
                <a:solidFill>
                  <a:srgbClr val="000000"/>
                </a:solidFill>
              </a:rPr>
              <a:t> meters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b="1">
                <a:solidFill>
                  <a:srgbClr val="000000"/>
                </a:solidFill>
              </a:rPr>
              <a:t>Weight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>
                <a:solidFill>
                  <a:srgbClr val="FC0128"/>
                </a:solidFill>
              </a:rPr>
              <a:t>10,000</a:t>
            </a:r>
            <a:r>
              <a:rPr lang="en-US" sz="2000">
                <a:solidFill>
                  <a:srgbClr val="000000"/>
                </a:solidFill>
              </a:rPr>
              <a:t> tons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b="1">
                <a:solidFill>
                  <a:srgbClr val="000000"/>
                </a:solidFill>
              </a:rPr>
              <a:t>Detectors: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18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16</a:t>
            </a:fld>
            <a:endParaRPr lang="en-GB"/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1154141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0052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536950" y="3570288"/>
            <a:ext cx="990600" cy="620712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0058" name="Text Box 10"/>
          <p:cNvSpPr txBox="1">
            <a:spLocks noChangeArrowheads="1"/>
          </p:cNvSpPr>
          <p:nvPr>
            <p:ph type="body" idx="1"/>
          </p:nvPr>
        </p:nvSpPr>
        <p:spPr>
          <a:xfrm>
            <a:off x="2286000" y="4800600"/>
            <a:ext cx="3352800" cy="1219200"/>
          </a:xfrm>
          <a:solidFill>
            <a:schemeClr val="accent2"/>
          </a:solidFill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Inner Tracking System (ITS):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6 Si Layers (pixels, drift, strips)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Ricostruzione del vertice,  dE/dx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copertura: -0.9&lt;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&lt;0.9</a:t>
            </a:r>
            <a:endParaRPr lang="en-GB" sz="1600">
              <a:solidFill>
                <a:srgbClr val="FFFF00"/>
              </a:solidFill>
              <a:latin typeface="Comic Sans MS" pitchFamily="1" charset="0"/>
              <a:sym typeface="Symbol" pitchFamily="1" charset="2"/>
            </a:endParaRPr>
          </a:p>
        </p:txBody>
      </p:sp>
      <p:sp>
        <p:nvSpPr>
          <p:cNvPr id="130060" name="Rectangle 19"/>
          <p:cNvSpPr>
            <a:spLocks noChangeArrowheads="1"/>
          </p:cNvSpPr>
          <p:nvPr/>
        </p:nvSpPr>
        <p:spPr bwMode="auto">
          <a:xfrm>
            <a:off x="6130925" y="2014538"/>
            <a:ext cx="2987675" cy="3127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itchFamily="1" charset="2"/>
              <a:buNone/>
            </a:pPr>
            <a:endParaRPr lang="sv-SE" sz="160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902325" y="560388"/>
            <a:ext cx="3216275" cy="2373312"/>
            <a:chOff x="2977" y="246"/>
            <a:chExt cx="2026" cy="1495"/>
          </a:xfrm>
        </p:grpSpPr>
        <p:pic>
          <p:nvPicPr>
            <p:cNvPr id="130062" name="Picture 15" descr="ALIce_SETUP_final_cf"/>
            <p:cNvPicPr>
              <a:picLocks noChangeAspect="1" noChangeArrowheads="1"/>
            </p:cNvPicPr>
            <p:nvPr/>
          </p:nvPicPr>
          <p:blipFill>
            <a:blip r:embed="rId4" cstate="print"/>
            <a:srcRect l="69832" t="6055" r="8464" b="71506"/>
            <a:stretch>
              <a:fillRect/>
            </a:stretch>
          </p:blipFill>
          <p:spPr bwMode="auto">
            <a:xfrm>
              <a:off x="3062" y="377"/>
              <a:ext cx="1941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3" name="Picture 16" descr="ALIce_SETUP_final_cf"/>
            <p:cNvPicPr>
              <a:picLocks noChangeAspect="1" noChangeArrowheads="1"/>
            </p:cNvPicPr>
            <p:nvPr/>
          </p:nvPicPr>
          <p:blipFill>
            <a:blip r:embed="rId5" cstate="print"/>
            <a:srcRect l="94846" t="18721" b="70404"/>
            <a:stretch>
              <a:fillRect/>
            </a:stretch>
          </p:blipFill>
          <p:spPr bwMode="auto">
            <a:xfrm>
              <a:off x="4662" y="1033"/>
              <a:ext cx="337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64" name="Picture 17" descr="ALIce_SETUP_final_cf"/>
            <p:cNvPicPr>
              <a:picLocks noChangeAspect="1" noChangeArrowheads="1"/>
            </p:cNvPicPr>
            <p:nvPr/>
          </p:nvPicPr>
          <p:blipFill>
            <a:blip r:embed="rId6" cstate="print"/>
            <a:srcRect l="68111" r="13776" b="97302"/>
            <a:stretch>
              <a:fillRect/>
            </a:stretch>
          </p:blipFill>
          <p:spPr bwMode="auto">
            <a:xfrm>
              <a:off x="2977" y="246"/>
              <a:ext cx="148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17</a:t>
            </a:fld>
            <a:endParaRPr lang="en-GB"/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>
          <a:xfrm>
            <a:off x="71406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4148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743200" y="2971800"/>
            <a:ext cx="2286000" cy="190500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2209800" y="5181600"/>
            <a:ext cx="33528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TPC (Time Projection Chamber)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Tracking, dE/dx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copertura: -0.9&lt;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&lt;0.9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18</a:t>
            </a:fld>
            <a:endParaRPr lang="en-GB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6196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048000" y="2971800"/>
            <a:ext cx="2057400" cy="53340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3962400" y="1676400"/>
            <a:ext cx="4953000" cy="121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Transition Radiation Detector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Identificazione degli elettroni (p&gt;1 GeV/c)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copertura: -0.9&lt;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&lt;0.9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1600">
              <a:solidFill>
                <a:srgbClr val="FFFF00"/>
              </a:solidFill>
              <a:latin typeface="Comic Sans MS" pitchFamily="1" charset="0"/>
              <a:sym typeface="Symbol" pitchFamily="1" charset="2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19</a:t>
            </a:fld>
            <a:endParaRPr lang="en-GB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29810-783C-4F35-AC31-D456E9B18B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656396" name="Picture 12" descr="L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6913562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99" name="Rectangle 15"/>
          <p:cNvSpPr>
            <a:spLocks noChangeArrowheads="1"/>
          </p:cNvSpPr>
          <p:nvPr/>
        </p:nvSpPr>
        <p:spPr bwMode="auto">
          <a:xfrm>
            <a:off x="5868988" y="4437063"/>
            <a:ext cx="863600" cy="5762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pic>
        <p:nvPicPr>
          <p:cNvPr id="656400" name="Picture 16" descr="Alic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052513"/>
            <a:ext cx="6840537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385175" cy="1096963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effectLst/>
                <a:latin typeface="Garamond" pitchFamily="18" charset="0"/>
              </a:rPr>
              <a:t>ALICE:</a:t>
            </a:r>
            <a:r>
              <a:rPr lang="en-US" sz="3600" i="1" dirty="0" smtClean="0">
                <a:effectLst/>
                <a:latin typeface="Garamond" pitchFamily="18" charset="0"/>
              </a:rPr>
              <a:t> A Large Ion Collider Experiment</a:t>
            </a:r>
            <a:endParaRPr lang="it-IT" sz="3600" i="1" dirty="0" smtClean="0">
              <a:effectLst/>
              <a:latin typeface="Garamond" pitchFamily="18" charset="0"/>
            </a:endParaRPr>
          </a:p>
        </p:txBody>
      </p:sp>
      <p:sp>
        <p:nvSpPr>
          <p:cNvPr id="656393" name="Rectangle 9"/>
          <p:cNvSpPr>
            <a:spLocks noRot="1" noChangeArrowheads="1"/>
          </p:cNvSpPr>
          <p:nvPr/>
        </p:nvSpPr>
        <p:spPr bwMode="auto">
          <a:xfrm>
            <a:off x="179388" y="4365625"/>
            <a:ext cx="8785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it-IT" dirty="0"/>
              <a:t>ALICE</a:t>
            </a:r>
            <a:r>
              <a:rPr lang="it-IT" b="0" dirty="0"/>
              <a:t> </a:t>
            </a:r>
            <a:r>
              <a:rPr lang="it-IT" b="0" dirty="0" smtClean="0"/>
              <a:t>è progettata per lo studio di collisioni</a:t>
            </a:r>
          </a:p>
          <a:p>
            <a:pPr marL="342900" indent="-342900">
              <a:buClr>
                <a:schemeClr val="tx1"/>
              </a:buClr>
            </a:pPr>
            <a:r>
              <a:rPr lang="it-IT" dirty="0" smtClean="0"/>
              <a:t>tra ioni pesanti all’energia </a:t>
            </a:r>
            <a:r>
              <a:rPr lang="en-US" b="0" dirty="0" smtClean="0"/>
              <a:t>√</a:t>
            </a:r>
            <a:r>
              <a:rPr lang="en-US" b="0" dirty="0" err="1"/>
              <a:t>s</a:t>
            </a:r>
            <a:r>
              <a:rPr lang="en-US" b="0" baseline="-25000" dirty="0" err="1"/>
              <a:t>NN</a:t>
            </a:r>
            <a:r>
              <a:rPr lang="en-US" b="0" dirty="0"/>
              <a:t>=5.5 </a:t>
            </a:r>
            <a:r>
              <a:rPr lang="en-US" b="0" dirty="0" err="1"/>
              <a:t>TeV</a:t>
            </a:r>
            <a:endParaRPr lang="en-US" b="0" dirty="0"/>
          </a:p>
          <a:p>
            <a:pPr marL="342900" indent="-342900">
              <a:buClr>
                <a:schemeClr val="tx1"/>
              </a:buClr>
            </a:pPr>
            <a:endParaRPr lang="it-IT" b="0" dirty="0"/>
          </a:p>
          <a:p>
            <a:pPr marL="342900" indent="-342900">
              <a:buClr>
                <a:schemeClr val="tx1"/>
              </a:buClr>
            </a:pPr>
            <a:r>
              <a:rPr lang="it-IT" dirty="0" smtClean="0"/>
              <a:t>Gli obiettivi dell’esperimento:</a:t>
            </a:r>
            <a:r>
              <a:rPr lang="it-IT" b="0" dirty="0" smtClean="0"/>
              <a:t> </a:t>
            </a:r>
            <a:endParaRPr lang="it-IT" b="0" dirty="0"/>
          </a:p>
          <a:p>
            <a:pPr marL="742950" lvl="1" indent="-285750">
              <a:buClr>
                <a:schemeClr val="tx1"/>
              </a:buClr>
              <a:buFontTx/>
              <a:buChar char="•"/>
            </a:pPr>
            <a:r>
              <a:rPr lang="it-IT" dirty="0"/>
              <a:t>f</a:t>
            </a:r>
            <a:r>
              <a:rPr lang="it-IT" b="0" dirty="0" smtClean="0"/>
              <a:t>ormazione di una nuova fase della materia nucleare </a:t>
            </a:r>
            <a:r>
              <a:rPr lang="it-IT" b="0" dirty="0"/>
              <a:t>(</a:t>
            </a:r>
            <a:r>
              <a:rPr lang="it-IT" dirty="0"/>
              <a:t>Quark </a:t>
            </a:r>
            <a:r>
              <a:rPr lang="it-IT" dirty="0" err="1"/>
              <a:t>Gluon</a:t>
            </a:r>
            <a:r>
              <a:rPr lang="it-IT" dirty="0"/>
              <a:t> Plasma</a:t>
            </a:r>
            <a:r>
              <a:rPr lang="it-IT" b="0" dirty="0"/>
              <a:t>)</a:t>
            </a:r>
            <a:r>
              <a:rPr lang="it-IT" dirty="0"/>
              <a:t> </a:t>
            </a:r>
          </a:p>
          <a:p>
            <a:pPr marL="742950" lvl="1" indent="-285750">
              <a:buClr>
                <a:schemeClr val="tx1"/>
              </a:buClr>
              <a:buFontTx/>
              <a:buChar char="•"/>
            </a:pPr>
            <a:r>
              <a:rPr lang="it-IT" b="0" dirty="0" smtClean="0"/>
              <a:t>studio del confinamento e della rottura spontanea della simmetria </a:t>
            </a:r>
            <a:r>
              <a:rPr lang="it-IT" b="0" dirty="0" err="1" smtClean="0"/>
              <a:t>chirale</a:t>
            </a:r>
            <a:r>
              <a:rPr lang="it-IT" b="0" dirty="0" smtClean="0"/>
              <a:t> (</a:t>
            </a:r>
            <a:r>
              <a:rPr lang="it-IT" i="1" dirty="0" smtClean="0"/>
              <a:t>generazione delle masse </a:t>
            </a:r>
            <a:r>
              <a:rPr lang="it-IT" i="1" dirty="0" err="1" smtClean="0"/>
              <a:t>adroniche</a:t>
            </a:r>
            <a:r>
              <a:rPr lang="it-IT" b="0" i="1" dirty="0" smtClean="0"/>
              <a:t>)</a:t>
            </a:r>
            <a:endParaRPr lang="it-IT" b="0" dirty="0"/>
          </a:p>
          <a:p>
            <a:pPr marL="742950" lvl="1" indent="-285750">
              <a:buClr>
                <a:schemeClr val="tx1"/>
              </a:buClr>
              <a:buFontTx/>
              <a:buChar char="•"/>
            </a:pPr>
            <a:r>
              <a:rPr lang="it-IT" b="0" dirty="0" smtClean="0"/>
              <a:t>studio delle proprietà e delle ‘firme’ del QGP</a:t>
            </a:r>
            <a:endParaRPr lang="it-IT" b="0" dirty="0"/>
          </a:p>
        </p:txBody>
      </p:sp>
      <p:sp>
        <p:nvSpPr>
          <p:cNvPr id="656398" name="Text Box 14"/>
          <p:cNvSpPr txBox="1">
            <a:spLocks noChangeArrowheads="1"/>
          </p:cNvSpPr>
          <p:nvPr/>
        </p:nvSpPr>
        <p:spPr bwMode="auto">
          <a:xfrm>
            <a:off x="4192588" y="4711700"/>
            <a:ext cx="958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LHC</a:t>
            </a:r>
          </a:p>
        </p:txBody>
      </p:sp>
      <p:pic>
        <p:nvPicPr>
          <p:cNvPr id="656404" name="Picture 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49725"/>
            <a:ext cx="18415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405" name="Line 21"/>
          <p:cNvSpPr>
            <a:spLocks noChangeShapeType="1"/>
          </p:cNvSpPr>
          <p:nvPr/>
        </p:nvSpPr>
        <p:spPr bwMode="auto">
          <a:xfrm>
            <a:off x="7859713" y="4654550"/>
            <a:ext cx="384175" cy="1588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06" name="Line 22"/>
          <p:cNvSpPr>
            <a:spLocks noChangeShapeType="1"/>
          </p:cNvSpPr>
          <p:nvPr/>
        </p:nvSpPr>
        <p:spPr bwMode="auto">
          <a:xfrm flipH="1">
            <a:off x="5372100" y="5299075"/>
            <a:ext cx="352425" cy="1588"/>
          </a:xfrm>
          <a:prstGeom prst="line">
            <a:avLst/>
          </a:prstGeom>
          <a:noFill/>
          <a:ln w="50800">
            <a:solidFill>
              <a:srgbClr val="969696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GB"/>
          </a:p>
        </p:txBody>
      </p:sp>
      <p:sp>
        <p:nvSpPr>
          <p:cNvPr id="656407" name="Rectangle 23"/>
          <p:cNvSpPr>
            <a:spLocks noChangeArrowheads="1"/>
          </p:cNvSpPr>
          <p:nvPr/>
        </p:nvSpPr>
        <p:spPr bwMode="auto">
          <a:xfrm>
            <a:off x="179388" y="4294188"/>
            <a:ext cx="8713787" cy="2447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56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049 -0.15509 " pathEditMode="fixed" rAng="0" ptsTypes="AA">
                                      <p:cBhvr>
                                        <p:cTn id="16" dur="1000" fill="hold"/>
                                        <p:tgtEl>
                                          <p:spTgt spid="65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563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20868 -0.15092 " pathEditMode="fixed" rAng="0" ptsTypes="AA">
                                      <p:cBhvr>
                                        <p:cTn id="25" dur="1000" fill="hold"/>
                                        <p:tgtEl>
                                          <p:spTgt spid="65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7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6564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6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6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9" grpId="0" animBg="1"/>
      <p:bldP spid="656399" grpId="1" animBg="1"/>
      <p:bldP spid="656393" grpId="0" build="allAtOnce"/>
      <p:bldP spid="656398" grpId="0"/>
      <p:bldP spid="656405" grpId="0" animBg="1"/>
      <p:bldP spid="656406" grpId="0" animBg="1"/>
      <p:bldP spid="65640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514600" y="4267200"/>
            <a:ext cx="2057400" cy="53340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38250" name="Text Box 10"/>
          <p:cNvSpPr txBox="1">
            <a:spLocks noChangeArrowheads="1"/>
          </p:cNvSpPr>
          <p:nvPr>
            <p:ph type="body" idx="1"/>
          </p:nvPr>
        </p:nvSpPr>
        <p:spPr>
          <a:xfrm>
            <a:off x="1143000" y="4953000"/>
            <a:ext cx="2362200" cy="1219200"/>
          </a:xfrm>
          <a:solidFill>
            <a:schemeClr val="accent2"/>
          </a:solidFill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Time Of Flight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PID (K,p,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)</a:t>
            </a:r>
            <a:endParaRPr lang="en-US" sz="1600">
              <a:solidFill>
                <a:srgbClr val="FFFF00"/>
              </a:solidFill>
              <a:latin typeface="Comic Sans MS" pitchFamily="1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copertura: -0.9&lt;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&lt;0.9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20</a:t>
            </a:fld>
            <a:endParaRPr lang="en-GB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895600" y="3048000"/>
            <a:ext cx="1143000" cy="129540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0293" name="Text Box 5"/>
          <p:cNvSpPr txBox="1">
            <a:spLocks noChangeArrowheads="1"/>
          </p:cNvSpPr>
          <p:nvPr>
            <p:ph type="body" idx="1"/>
          </p:nvPr>
        </p:nvSpPr>
        <p:spPr>
          <a:xfrm>
            <a:off x="1143000" y="4572000"/>
            <a:ext cx="3200400" cy="1219200"/>
          </a:xfrm>
          <a:solidFill>
            <a:schemeClr val="accent2"/>
          </a:solidFill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400">
                <a:solidFill>
                  <a:srgbClr val="FFFF00"/>
                </a:solidFill>
                <a:latin typeface="Comic Sans MS" pitchFamily="1" charset="0"/>
              </a:rPr>
              <a:t>HMPID: High Momentum Particle Identification (</a:t>
            </a:r>
            <a:r>
              <a:rPr lang="en-US" sz="14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, K, p)</a:t>
            </a:r>
            <a:endParaRPr lang="en-US" sz="1400">
              <a:solidFill>
                <a:srgbClr val="FFFF00"/>
              </a:solidFill>
              <a:latin typeface="Comic Sans MS" pitchFamily="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Comic Sans MS" pitchFamily="1" charset="0"/>
              </a:rPr>
              <a:t> RICH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 Hard Probes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400">
              <a:solidFill>
                <a:srgbClr val="FFFF00"/>
              </a:solidFill>
              <a:latin typeface="Comic Sans MS" pitchFamily="1" charset="0"/>
              <a:sym typeface="Symbol" pitchFamily="1" charset="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21</a:t>
            </a:fld>
            <a:endParaRPr lang="en-GB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048000" y="4495800"/>
            <a:ext cx="1524000" cy="53340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2341" name="Text Box 5"/>
          <p:cNvSpPr txBox="1">
            <a:spLocks noChangeArrowheads="1"/>
          </p:cNvSpPr>
          <p:nvPr>
            <p:ph type="body" idx="1"/>
          </p:nvPr>
        </p:nvSpPr>
        <p:spPr>
          <a:xfrm>
            <a:off x="4876800" y="4572000"/>
            <a:ext cx="3124200" cy="1524000"/>
          </a:xfrm>
          <a:solidFill>
            <a:schemeClr val="accent2"/>
          </a:solidFill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PHOS: 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 identification</a:t>
            </a:r>
            <a:endParaRPr lang="en-US" sz="1600">
              <a:solidFill>
                <a:srgbClr val="FFFF00"/>
              </a:solidFill>
              <a:latin typeface="Comic Sans MS" pitchFamily="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 cristalli di 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PbWO</a:t>
            </a:r>
            <a:r>
              <a:rPr lang="en-US" sz="1600" baseline="-250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4</a:t>
            </a:r>
            <a:endParaRPr lang="en-US" sz="1600">
              <a:solidFill>
                <a:srgbClr val="FFFF00"/>
              </a:solidFill>
              <a:latin typeface="Comic Sans MS" pitchFamily="1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 fotoni e mesoni neutri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 -jet tagging</a:t>
            </a:r>
            <a:endParaRPr lang="en-US" sz="1200">
              <a:solidFill>
                <a:srgbClr val="FFFF00"/>
              </a:solidFill>
              <a:latin typeface="Comic Sans MS" pitchFamily="1" charset="0"/>
              <a:sym typeface="Symbol" pitchFamily="1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200">
              <a:solidFill>
                <a:srgbClr val="FFFF00"/>
              </a:solidFill>
              <a:latin typeface="Comic Sans MS" pitchFamily="1" charset="0"/>
              <a:sym typeface="Symbol" pitchFamily="1" charset="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22</a:t>
            </a:fld>
            <a:endParaRPr lang="en-GB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895600" y="3200400"/>
            <a:ext cx="609600" cy="110490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4389" name="Text Box 5"/>
          <p:cNvSpPr txBox="1">
            <a:spLocks noChangeArrowheads="1"/>
          </p:cNvSpPr>
          <p:nvPr>
            <p:ph type="body" idx="1"/>
          </p:nvPr>
        </p:nvSpPr>
        <p:spPr>
          <a:xfrm>
            <a:off x="990600" y="4572000"/>
            <a:ext cx="3581400" cy="1524000"/>
          </a:xfrm>
          <a:solidFill>
            <a:schemeClr val="accent2"/>
          </a:solidFill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PMD: Photon Multiplicity Detector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 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Preshower detector con granularit</a:t>
            </a:r>
            <a:r>
              <a:rPr lang="en-US" altLang="ja-JP" sz="1600">
                <a:solidFill>
                  <a:srgbClr val="FFFF00"/>
                </a:solidFill>
                <a:latin typeface="Arial"/>
                <a:sym typeface="Symbol" pitchFamily="1" charset="2"/>
              </a:rPr>
              <a:t>à</a:t>
            </a:r>
            <a:r>
              <a:rPr lang="en-US" altLang="ja-JP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 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fine </a:t>
            </a:r>
            <a:endParaRPr lang="en-US" sz="1600">
              <a:solidFill>
                <a:srgbClr val="FFFF00"/>
              </a:solidFill>
              <a:latin typeface="Comic Sans MS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 E-by-E fluctuaction, DCC, flow </a:t>
            </a:r>
            <a:endParaRPr lang="en-US" sz="1600" b="1">
              <a:latin typeface="Comic Sans MS" pitchFamily="1" charset="0"/>
              <a:sym typeface="Symbol" pitchFamily="1" charset="2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23</a:t>
            </a:fld>
            <a:endParaRPr lang="en-GB"/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4876800" y="2876550"/>
            <a:ext cx="2819400" cy="2609850"/>
          </a:xfrm>
          <a:prstGeom prst="rect">
            <a:avLst/>
          </a:prstGeom>
          <a:noFill/>
          <a:ln w="76200">
            <a:solidFill>
              <a:srgbClr val="8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46437" name="Text Box 5"/>
          <p:cNvSpPr txBox="1">
            <a:spLocks noChangeArrowheads="1"/>
          </p:cNvSpPr>
          <p:nvPr>
            <p:ph type="body" idx="1"/>
          </p:nvPr>
        </p:nvSpPr>
        <p:spPr>
          <a:xfrm>
            <a:off x="990600" y="4572000"/>
            <a:ext cx="3581400" cy="1524000"/>
          </a:xfrm>
          <a:solidFill>
            <a:schemeClr val="accent2"/>
          </a:solidFill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MUON arm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</a:rPr>
              <a:t> </a:t>
            </a: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Dimuons and vector mesons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00"/>
                </a:solidFill>
                <a:latin typeface="Comic Sans MS" pitchFamily="1" charset="0"/>
                <a:sym typeface="Symbol" pitchFamily="1" charset="2"/>
              </a:rPr>
              <a:t> 2.4 &lt; &lt;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24</a:t>
            </a:fld>
            <a:endParaRPr lang="en-GB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6" descr="ALIce_SETUP_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5546725" y="1114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25</a:t>
            </a:fld>
            <a:endParaRPr lang="en-GB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539750" y="142852"/>
            <a:ext cx="7561263" cy="765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Il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rivelatore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ALICE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6DEC9-907E-42FD-B4B9-5A19E8E4F78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5364163" y="476250"/>
            <a:ext cx="33845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…e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finalmente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vengono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installati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nel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sito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finale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48134" name="Picture 6" descr="ca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39750"/>
            <a:ext cx="45434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497656" y="44450"/>
            <a:ext cx="4189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SSD+SDD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scendono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caverna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755650" y="539750"/>
            <a:ext cx="2305050" cy="15843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2124075" y="2268538"/>
            <a:ext cx="0" cy="32400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 rot="-5400000">
            <a:off x="1411288" y="3436937"/>
            <a:ext cx="1049338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800">
                <a:solidFill>
                  <a:schemeClr val="hlink"/>
                </a:solidFill>
                <a:latin typeface="Comic Sans MS" pitchFamily="1" charset="0"/>
              </a:rPr>
              <a:t>50 m</a:t>
            </a:r>
          </a:p>
        </p:txBody>
      </p:sp>
      <p:pic>
        <p:nvPicPr>
          <p:cNvPr id="334858" name="Picture 10" descr="nelmagn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1285875"/>
            <a:ext cx="69850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932363" y="3429000"/>
            <a:ext cx="1152525" cy="10795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/>
      <p:bldP spid="3348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928670"/>
            <a:ext cx="8385175" cy="15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ALICE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 Large Ion Collider Experiment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2987101"/>
            <a:ext cx="5262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3200" dirty="0" smtClean="0">
                <a:latin typeface="Garamond" pitchFamily="18" charset="0"/>
              </a:rPr>
              <a:t> </a:t>
            </a:r>
            <a:r>
              <a:rPr lang="en-GB" sz="3200" dirty="0" err="1" smtClean="0">
                <a:latin typeface="Garamond" pitchFamily="18" charset="0"/>
              </a:rPr>
              <a:t>Gli</a:t>
            </a:r>
            <a:r>
              <a:rPr lang="en-GB" sz="3200" dirty="0" smtClean="0">
                <a:latin typeface="Garamond" pitchFamily="18" charset="0"/>
              </a:rPr>
              <a:t> </a:t>
            </a:r>
            <a:r>
              <a:rPr lang="en-GB" sz="3200" dirty="0" err="1" smtClean="0">
                <a:latin typeface="Garamond" pitchFamily="18" charset="0"/>
              </a:rPr>
              <a:t>obiettivi</a:t>
            </a:r>
            <a:r>
              <a:rPr lang="en-GB" sz="3200" dirty="0" smtClean="0">
                <a:latin typeface="Garamond" pitchFamily="18" charset="0"/>
              </a:rPr>
              <a:t> </a:t>
            </a:r>
            <a:r>
              <a:rPr lang="en-GB" sz="3200" dirty="0" err="1" smtClean="0">
                <a:latin typeface="Garamond" pitchFamily="18" charset="0"/>
              </a:rPr>
              <a:t>dell’esperimento</a:t>
            </a:r>
            <a:endParaRPr lang="en-GB" sz="3200" dirty="0" smtClean="0">
              <a:latin typeface="Garamond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3200" dirty="0">
                <a:latin typeface="Garamond" pitchFamily="18" charset="0"/>
              </a:rPr>
              <a:t> </a:t>
            </a:r>
            <a:r>
              <a:rPr lang="en-GB" sz="3200" dirty="0" smtClean="0">
                <a:latin typeface="Garamond" pitchFamily="18" charset="0"/>
              </a:rPr>
              <a:t>Il </a:t>
            </a:r>
            <a:r>
              <a:rPr lang="en-GB" sz="3200" dirty="0" err="1" smtClean="0">
                <a:latin typeface="Garamond" pitchFamily="18" charset="0"/>
              </a:rPr>
              <a:t>rivelatore</a:t>
            </a:r>
            <a:endParaRPr lang="en-GB" sz="3200" dirty="0" smtClean="0">
              <a:latin typeface="Garamond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 </a:t>
            </a:r>
            <a:r>
              <a:rPr lang="en-GB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primi</a:t>
            </a:r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dati</a:t>
            </a:r>
            <a:endParaRPr lang="en-GB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33432-D681-49D6-AC6C-40CD436BC7F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697346" name="Picture 2" descr="TPCITSchunk26ev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163763"/>
            <a:ext cx="604837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73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384300" y="44450"/>
            <a:ext cx="6716713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latin typeface="Garamond" pitchFamily="18" charset="0"/>
              </a:rPr>
              <a:t>Raggi</a:t>
            </a:r>
            <a:r>
              <a:rPr lang="en-US" sz="3200" dirty="0" smtClean="0">
                <a:latin typeface="Garamond" pitchFamily="18" charset="0"/>
              </a:rPr>
              <a:t> </a:t>
            </a:r>
            <a:r>
              <a:rPr lang="en-US" sz="3200" dirty="0" err="1" smtClean="0">
                <a:latin typeface="Garamond" pitchFamily="18" charset="0"/>
              </a:rPr>
              <a:t>cosmici</a:t>
            </a:r>
            <a:r>
              <a:rPr lang="en-US" sz="3200" dirty="0" smtClean="0">
                <a:latin typeface="Garamond" pitchFamily="18" charset="0"/>
              </a:rPr>
              <a:t> in ALICE</a:t>
            </a:r>
            <a:endParaRPr lang="en-US" sz="32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5500694" y="5598399"/>
            <a:ext cx="36240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</a:rPr>
              <a:t>Cosmico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tracciato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da</a:t>
            </a:r>
            <a:r>
              <a:rPr lang="en-US" sz="2400" dirty="0" smtClean="0">
                <a:solidFill>
                  <a:srgbClr val="FFFFFF"/>
                </a:solidFill>
              </a:rPr>
              <a:t> ITS+TPC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4280" name="Picture 5" descr="ITS-Event126-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887413"/>
            <a:ext cx="50927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Primo </a:t>
            </a:r>
            <a:r>
              <a:rPr lang="en-US" sz="2400" dirty="0" err="1" smtClean="0">
                <a:solidFill>
                  <a:srgbClr val="FFFFFF"/>
                </a:solidFill>
              </a:rPr>
              <a:t>cosmico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tracciato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dall’ITS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7599363" y="2973388"/>
            <a:ext cx="74771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itchFamily="1" charset="0"/>
              </a:rPr>
              <a:t>TPC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 flipV="1">
            <a:off x="6948488" y="3141663"/>
            <a:ext cx="360362" cy="7143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7815263" y="4221163"/>
            <a:ext cx="7747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itchFamily="1" charset="0"/>
              </a:rPr>
              <a:t>ITS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 flipV="1">
            <a:off x="6659563" y="4437063"/>
            <a:ext cx="1008062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5926417" y="1071546"/>
            <a:ext cx="20746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i="1" dirty="0" err="1" smtClean="0"/>
              <a:t>autunno</a:t>
            </a:r>
            <a:r>
              <a:rPr lang="en-GB" sz="2600" i="1" dirty="0" smtClean="0"/>
              <a:t> 2009</a:t>
            </a:r>
            <a:endParaRPr lang="en-GB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8" grpId="0"/>
      <p:bldP spid="54284" grpId="0" animBg="1"/>
      <p:bldP spid="54285" grpId="0" animBg="1"/>
      <p:bldP spid="54286" grpId="0" animBg="1"/>
      <p:bldP spid="542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1350" y="76200"/>
            <a:ext cx="7283450" cy="11382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err="1" smtClean="0"/>
              <a:t>Eventi</a:t>
            </a:r>
            <a:r>
              <a:rPr lang="en-US" sz="3200" dirty="0" smtClean="0"/>
              <a:t> </a:t>
            </a:r>
            <a:r>
              <a:rPr lang="en-US" sz="3200" i="1" dirty="0" smtClean="0"/>
              <a:t>pp </a:t>
            </a:r>
            <a:r>
              <a:rPr lang="en-US" sz="3200" dirty="0" smtClean="0"/>
              <a:t>in </a:t>
            </a:r>
            <a:r>
              <a:rPr lang="en-US" sz="3200" dirty="0"/>
              <a:t>ALICE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71470" y="1295400"/>
            <a:ext cx="5029200" cy="5410200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/>
              <a:t>ATLAS e CMS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esperimenti</a:t>
            </a:r>
            <a:r>
              <a:rPr lang="en-US" sz="1800" dirty="0"/>
              <a:t> </a:t>
            </a:r>
            <a:r>
              <a:rPr lang="en-US" sz="1800" dirty="0" err="1"/>
              <a:t>dedicati</a:t>
            </a:r>
            <a:r>
              <a:rPr lang="en-US" sz="1800" dirty="0"/>
              <a:t> </a:t>
            </a: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/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/>
              <a:t>ALICE </a:t>
            </a:r>
            <a:r>
              <a:rPr lang="en-US" sz="1800" dirty="0" err="1"/>
              <a:t>può</a:t>
            </a:r>
            <a:r>
              <a:rPr lang="en-US" sz="1800" dirty="0"/>
              <a:t> </a:t>
            </a:r>
            <a:r>
              <a:rPr lang="en-US" sz="1800" dirty="0" err="1"/>
              <a:t>effettuare</a:t>
            </a:r>
            <a:r>
              <a:rPr lang="en-US" sz="1800" dirty="0"/>
              <a:t> </a:t>
            </a:r>
            <a:r>
              <a:rPr lang="en-US" sz="1800" dirty="0" err="1"/>
              <a:t>misure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collisioni</a:t>
            </a:r>
            <a:r>
              <a:rPr lang="en-US" sz="1800" dirty="0"/>
              <a:t> pp?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In pp </a:t>
            </a:r>
            <a:r>
              <a:rPr lang="en-US" sz="1600" dirty="0" err="1"/>
              <a:t>basse</a:t>
            </a:r>
            <a:r>
              <a:rPr lang="en-US" sz="1600" dirty="0"/>
              <a:t> </a:t>
            </a:r>
            <a:r>
              <a:rPr lang="en-US" sz="1600" dirty="0" err="1"/>
              <a:t>molteplicità</a:t>
            </a:r>
            <a:r>
              <a:rPr lang="en-US" sz="1600" dirty="0"/>
              <a:t>: </a:t>
            </a:r>
            <a:r>
              <a:rPr lang="en-US" sz="1600" dirty="0" err="1"/>
              <a:t>il</a:t>
            </a:r>
            <a:r>
              <a:rPr lang="en-US" sz="1600" dirty="0"/>
              <a:t> </a:t>
            </a:r>
            <a:r>
              <a:rPr lang="en-US" sz="1600" dirty="0" err="1"/>
              <a:t>tracciamento</a:t>
            </a:r>
            <a:r>
              <a:rPr lang="en-US" sz="1600" dirty="0"/>
              <a:t> </a:t>
            </a:r>
            <a:r>
              <a:rPr lang="en-US" sz="1600" dirty="0" err="1"/>
              <a:t>offre</a:t>
            </a:r>
            <a:r>
              <a:rPr lang="en-US" sz="1600" dirty="0"/>
              <a:t> </a:t>
            </a:r>
            <a:r>
              <a:rPr lang="en-US" sz="1600" dirty="0" err="1"/>
              <a:t>prestazioni</a:t>
            </a:r>
            <a:r>
              <a:rPr lang="en-US" sz="1600" dirty="0"/>
              <a:t> </a:t>
            </a:r>
            <a:r>
              <a:rPr lang="en-US" sz="1600" dirty="0" err="1"/>
              <a:t>migliori</a:t>
            </a:r>
            <a:r>
              <a:rPr lang="en-US" sz="1600" dirty="0"/>
              <a:t> (in termini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efficienza</a:t>
            </a:r>
            <a:r>
              <a:rPr lang="en-US" sz="1600" dirty="0"/>
              <a:t> e </a:t>
            </a:r>
            <a:r>
              <a:rPr lang="en-US" sz="1600" dirty="0" err="1"/>
              <a:t>risoluzione</a:t>
            </a:r>
            <a:r>
              <a:rPr lang="en-US" sz="1600" dirty="0"/>
              <a:t>) </a:t>
            </a:r>
            <a:r>
              <a:rPr lang="en-US" sz="1600" dirty="0" err="1"/>
              <a:t>che</a:t>
            </a:r>
            <a:r>
              <a:rPr lang="en-US" sz="1600" dirty="0"/>
              <a:t> con </a:t>
            </a:r>
            <a:r>
              <a:rPr lang="en-US" sz="1600" dirty="0" err="1"/>
              <a:t>ioni</a:t>
            </a:r>
            <a:r>
              <a:rPr lang="en-US" sz="1600" dirty="0"/>
              <a:t> </a:t>
            </a:r>
            <a:r>
              <a:rPr lang="en-US" sz="1600" dirty="0" err="1"/>
              <a:t>pesanti</a:t>
            </a:r>
            <a:endParaRPr lang="en-US" sz="1600" dirty="0"/>
          </a:p>
          <a:p>
            <a:pPr marL="341313" indent="-341313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/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cosa</a:t>
            </a:r>
            <a:r>
              <a:rPr lang="en-US" sz="1800" dirty="0"/>
              <a:t> </a:t>
            </a:r>
            <a:r>
              <a:rPr lang="en-US" sz="1800" dirty="0" err="1"/>
              <a:t>rende</a:t>
            </a:r>
            <a:r>
              <a:rPr lang="en-US" sz="1800" dirty="0"/>
              <a:t> ALICE </a:t>
            </a:r>
            <a:r>
              <a:rPr lang="en-US" sz="1800" dirty="0" err="1"/>
              <a:t>speciale</a:t>
            </a:r>
            <a:r>
              <a:rPr lang="en-US" sz="1800" dirty="0"/>
              <a:t> per pp?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Il basso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cut off (~ 0.1 </a:t>
            </a:r>
            <a:r>
              <a:rPr lang="en-US" sz="1600" dirty="0" err="1"/>
              <a:t>GeV</a:t>
            </a:r>
            <a:r>
              <a:rPr lang="en-US" sz="1600" dirty="0"/>
              <a:t>/c)</a:t>
            </a:r>
          </a:p>
          <a:p>
            <a:pPr marL="1141413" lvl="2" indent="-2270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Basso campo </a:t>
            </a:r>
            <a:r>
              <a:rPr lang="en-US" sz="1400" dirty="0" err="1"/>
              <a:t>magnetico</a:t>
            </a:r>
            <a:r>
              <a:rPr lang="en-US" sz="1400" dirty="0"/>
              <a:t> (max. 0.5 T)</a:t>
            </a:r>
          </a:p>
          <a:p>
            <a:pPr marL="1141413" lvl="2" indent="-2270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dirty="0"/>
              <a:t>Basso </a:t>
            </a:r>
            <a:r>
              <a:rPr lang="en-US" sz="1400" dirty="0" err="1"/>
              <a:t>spessore</a:t>
            </a:r>
            <a:r>
              <a:rPr lang="en-US" sz="1400" dirty="0"/>
              <a:t> </a:t>
            </a:r>
            <a:r>
              <a:rPr lang="en-US" sz="1400" dirty="0" err="1"/>
              <a:t>di</a:t>
            </a:r>
            <a:r>
              <a:rPr lang="en-US" sz="1400" dirty="0"/>
              <a:t> </a:t>
            </a:r>
            <a:r>
              <a:rPr lang="en-US" sz="1400" dirty="0" err="1"/>
              <a:t>materiale</a:t>
            </a:r>
            <a:r>
              <a:rPr lang="en-US" sz="1400" dirty="0"/>
              <a:t> del </a:t>
            </a:r>
            <a:r>
              <a:rPr lang="en-US" sz="1400" dirty="0" err="1"/>
              <a:t>tracciatore</a:t>
            </a:r>
            <a:r>
              <a:rPr lang="en-US" sz="1400" dirty="0"/>
              <a:t>  </a:t>
            </a:r>
            <a:r>
              <a:rPr lang="en-US" sz="1400" dirty="0" smtClean="0"/>
              <a:t>(</a:t>
            </a:r>
            <a:r>
              <a:rPr lang="en-US" sz="1400" dirty="0"/>
              <a:t>X/X</a:t>
            </a:r>
            <a:r>
              <a:rPr lang="en-US" sz="1400" baseline="-25000" dirty="0"/>
              <a:t>0</a:t>
            </a:r>
            <a:r>
              <a:rPr lang="en-US" sz="1400" dirty="0"/>
              <a:t> ~ 10%)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err="1"/>
              <a:t>Eccellenti</a:t>
            </a:r>
            <a:r>
              <a:rPr lang="en-US" sz="1600" dirty="0"/>
              <a:t> </a:t>
            </a:r>
            <a:r>
              <a:rPr lang="en-US" sz="1600" dirty="0" err="1"/>
              <a:t>capacità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identificazione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particelle</a:t>
            </a:r>
            <a:endParaRPr lang="en-US" sz="1600" dirty="0"/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dirty="0"/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err="1"/>
              <a:t>Quali</a:t>
            </a:r>
            <a:r>
              <a:rPr lang="en-US" sz="1800" dirty="0"/>
              <a:t> </a:t>
            </a:r>
            <a:r>
              <a:rPr lang="en-US" sz="1800" dirty="0" err="1"/>
              <a:t>svantaggi</a:t>
            </a:r>
            <a:r>
              <a:rPr lang="en-US" sz="1800" dirty="0"/>
              <a:t> per </a:t>
            </a:r>
            <a:r>
              <a:rPr lang="en-US" sz="1800" dirty="0" err="1"/>
              <a:t>essere</a:t>
            </a:r>
            <a:r>
              <a:rPr lang="en-US" sz="1800" dirty="0"/>
              <a:t> un </a:t>
            </a:r>
            <a:r>
              <a:rPr lang="en-US" sz="1800" dirty="0" err="1"/>
              <a:t>esperimento</a:t>
            </a:r>
            <a:r>
              <a:rPr lang="en-US" sz="1800" dirty="0"/>
              <a:t> </a:t>
            </a:r>
            <a:r>
              <a:rPr lang="en-US" sz="1800" dirty="0" err="1"/>
              <a:t>dedicato</a:t>
            </a:r>
            <a:r>
              <a:rPr lang="en-US" sz="1800" dirty="0"/>
              <a:t> a </a:t>
            </a:r>
            <a:r>
              <a:rPr lang="en-US" sz="1800" dirty="0" err="1"/>
              <a:t>misure</a:t>
            </a:r>
            <a:r>
              <a:rPr lang="en-US" sz="1800" dirty="0"/>
              <a:t> con </a:t>
            </a:r>
            <a:r>
              <a:rPr lang="en-US" sz="1800" dirty="0" err="1"/>
              <a:t>ioni</a:t>
            </a:r>
            <a:r>
              <a:rPr lang="en-US" sz="1800" dirty="0"/>
              <a:t> </a:t>
            </a:r>
            <a:r>
              <a:rPr lang="en-US" sz="1800" dirty="0" err="1"/>
              <a:t>pesanti</a:t>
            </a:r>
            <a:r>
              <a:rPr lang="en-US" sz="1800" dirty="0"/>
              <a:t>?</a:t>
            </a:r>
          </a:p>
          <a:p>
            <a:pPr marL="741363" lvl="1" indent="-284163">
              <a:lnSpc>
                <a:spcPct val="80000"/>
              </a:lnSpc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err="1"/>
              <a:t>Concepito</a:t>
            </a:r>
            <a:r>
              <a:rPr lang="en-US" sz="1600" dirty="0"/>
              <a:t> per </a:t>
            </a:r>
            <a:r>
              <a:rPr lang="en-US" sz="1600" dirty="0" err="1"/>
              <a:t>basse</a:t>
            </a:r>
            <a:r>
              <a:rPr lang="en-US" sz="1600" dirty="0"/>
              <a:t> </a:t>
            </a:r>
            <a:r>
              <a:rPr lang="en-US" sz="1600" dirty="0" err="1"/>
              <a:t>luminosità</a:t>
            </a:r>
            <a:r>
              <a:rPr lang="en-US" sz="1600" dirty="0"/>
              <a:t> (TPC è un </a:t>
            </a:r>
            <a:r>
              <a:rPr lang="en-US" sz="1600" dirty="0" err="1"/>
              <a:t>rivelatore</a:t>
            </a:r>
            <a:r>
              <a:rPr lang="en-US" sz="1600" dirty="0"/>
              <a:t> lento, max tempo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deriva</a:t>
            </a:r>
            <a:r>
              <a:rPr lang="en-US" sz="1600" dirty="0"/>
              <a:t> = 88 </a:t>
            </a:r>
            <a:r>
              <a:rPr lang="en-US" sz="1600" dirty="0">
                <a:cs typeface="Arial" charset="0"/>
              </a:rPr>
              <a:t>µ</a:t>
            </a:r>
            <a:r>
              <a:rPr lang="en-US" sz="1600" dirty="0"/>
              <a:t>s)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1973" y="2000240"/>
            <a:ext cx="3746290" cy="2500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9BB2B-42FB-4E47-BB3E-DCD3913DA5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57200" y="928670"/>
            <a:ext cx="8385175" cy="1525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ALICE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 Large Ion Collider Experiment</a:t>
            </a:r>
            <a:endParaRPr kumimoji="0" lang="it-IT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4546" y="2987101"/>
            <a:ext cx="5262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3200" dirty="0" smtClean="0">
                <a:latin typeface="Garamond" pitchFamily="18" charset="0"/>
              </a:rPr>
              <a:t> </a:t>
            </a:r>
            <a:r>
              <a:rPr lang="en-GB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Gli</a:t>
            </a:r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obiettivi</a:t>
            </a:r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GB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dell’esperimento</a:t>
            </a:r>
            <a:endParaRPr lang="en-GB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3200" dirty="0">
                <a:latin typeface="Garamond" pitchFamily="18" charset="0"/>
              </a:rPr>
              <a:t> </a:t>
            </a:r>
            <a:r>
              <a:rPr lang="en-GB" sz="3200" dirty="0" smtClean="0">
                <a:latin typeface="Garamond" pitchFamily="18" charset="0"/>
              </a:rPr>
              <a:t>Il </a:t>
            </a:r>
            <a:r>
              <a:rPr lang="en-GB" sz="3200" dirty="0" err="1" smtClean="0">
                <a:latin typeface="Garamond" pitchFamily="18" charset="0"/>
              </a:rPr>
              <a:t>rivelatore</a:t>
            </a:r>
            <a:endParaRPr lang="en-GB" sz="3200" dirty="0" smtClean="0">
              <a:latin typeface="Garamond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GB" sz="3200" dirty="0">
                <a:latin typeface="Garamond" pitchFamily="18" charset="0"/>
              </a:rPr>
              <a:t> </a:t>
            </a:r>
            <a:r>
              <a:rPr lang="en-GB" sz="3200" dirty="0" smtClean="0">
                <a:latin typeface="Garamond" pitchFamily="18" charset="0"/>
              </a:rPr>
              <a:t>I </a:t>
            </a:r>
            <a:r>
              <a:rPr lang="en-GB" sz="3200" dirty="0" err="1" smtClean="0">
                <a:latin typeface="Garamond" pitchFamily="18" charset="0"/>
              </a:rPr>
              <a:t>primi</a:t>
            </a:r>
            <a:r>
              <a:rPr lang="en-GB" sz="3200" dirty="0" smtClean="0">
                <a:latin typeface="Garamond" pitchFamily="18" charset="0"/>
              </a:rPr>
              <a:t> </a:t>
            </a:r>
            <a:r>
              <a:rPr lang="en-GB" sz="3200" dirty="0" err="1" smtClean="0">
                <a:latin typeface="Garamond" pitchFamily="18" charset="0"/>
              </a:rPr>
              <a:t>dati</a:t>
            </a:r>
            <a:endParaRPr lang="en-GB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859" y="785794"/>
            <a:ext cx="9143107" cy="5710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30</a:t>
            </a:fld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453470" y="71414"/>
            <a:ext cx="7553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Prime </a:t>
            </a:r>
            <a:r>
              <a:rPr lang="en-GB" sz="3200" dirty="0" err="1" smtClean="0"/>
              <a:t>collisioni</a:t>
            </a:r>
            <a:r>
              <a:rPr lang="en-GB" sz="3200" dirty="0" smtClean="0"/>
              <a:t> pp: event display (</a:t>
            </a:r>
            <a:r>
              <a:rPr lang="en-GB" sz="2600" i="1" dirty="0" smtClean="0"/>
              <a:t>23/11/2009)</a:t>
            </a:r>
            <a:endParaRPr lang="en-GB" sz="2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406" y="928670"/>
            <a:ext cx="4274502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450526" y="3230563"/>
            <a:ext cx="4550630" cy="3270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357158" y="5068685"/>
            <a:ext cx="407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Molteplicità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particelle</a:t>
            </a:r>
            <a:r>
              <a:rPr lang="en-US" dirty="0" smtClean="0"/>
              <a:t> </a:t>
            </a:r>
            <a:r>
              <a:rPr lang="en-US" dirty="0" err="1" smtClean="0"/>
              <a:t>cariche</a:t>
            </a:r>
            <a:r>
              <a:rPr lang="en-US" dirty="0" smtClean="0"/>
              <a:t>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dell’energia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collisione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357686" y="135729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Dipendenza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molteplicità</a:t>
            </a:r>
            <a:r>
              <a:rPr lang="en-US" dirty="0" smtClean="0"/>
              <a:t> (</a:t>
            </a:r>
            <a:r>
              <a:rPr lang="en-US" dirty="0" err="1" smtClean="0"/>
              <a:t>dNch</a:t>
            </a:r>
            <a:r>
              <a:rPr lang="en-US" dirty="0" smtClean="0"/>
              <a:t>/</a:t>
            </a:r>
            <a:r>
              <a:rPr lang="en-US" dirty="0" err="1" smtClean="0"/>
              <a:t>dη</a:t>
            </a:r>
            <a:r>
              <a:rPr lang="en-US" dirty="0" smtClean="0"/>
              <a:t>)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pseudorapidità</a:t>
            </a:r>
            <a:r>
              <a:rPr lang="en-US" dirty="0" smtClean="0"/>
              <a:t>. 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3470" y="58143"/>
            <a:ext cx="7928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Prime </a:t>
            </a:r>
            <a:r>
              <a:rPr lang="en-GB" sz="3200" dirty="0" err="1" smtClean="0"/>
              <a:t>misure</a:t>
            </a:r>
            <a:r>
              <a:rPr lang="en-GB" sz="3200" dirty="0" smtClean="0"/>
              <a:t>: </a:t>
            </a:r>
            <a:r>
              <a:rPr lang="en-GB" sz="3200" dirty="0" err="1" smtClean="0"/>
              <a:t>molteplicità</a:t>
            </a:r>
            <a:r>
              <a:rPr lang="en-GB" sz="3200" dirty="0" smtClean="0"/>
              <a:t> </a:t>
            </a:r>
            <a:r>
              <a:rPr lang="en-GB" sz="3200" dirty="0" err="1" smtClean="0"/>
              <a:t>di</a:t>
            </a:r>
            <a:r>
              <a:rPr lang="en-GB" sz="3200" dirty="0" smtClean="0"/>
              <a:t> </a:t>
            </a:r>
            <a:r>
              <a:rPr lang="en-GB" sz="3200" dirty="0" err="1" smtClean="0"/>
              <a:t>particelle</a:t>
            </a:r>
            <a:r>
              <a:rPr lang="en-GB" sz="3200" dirty="0" smtClean="0"/>
              <a:t> </a:t>
            </a:r>
            <a:r>
              <a:rPr lang="en-GB" sz="3200" dirty="0" err="1" smtClean="0"/>
              <a:t>cariche</a:t>
            </a:r>
            <a:endParaRPr lang="en-GB" sz="32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6894513" y="6670675"/>
            <a:ext cx="2168525" cy="21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15/2/2006 LHCC Status Report J. Schukraft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38"/>
            <a:ext cx="8286776" cy="585787"/>
          </a:xfrm>
          <a:ln/>
        </p:spPr>
        <p:txBody>
          <a:bodyPr>
            <a:no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Identificazione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particella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diversi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detector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25725" y="-150813"/>
            <a:ext cx="169863" cy="457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557338"/>
            <a:ext cx="4786313" cy="4440237"/>
            <a:chOff x="0" y="981"/>
            <a:chExt cx="3015" cy="279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074" t="8987" r="8763" b="4083"/>
            <a:stretch>
              <a:fillRect/>
            </a:stretch>
          </p:blipFill>
          <p:spPr bwMode="auto">
            <a:xfrm>
              <a:off x="0" y="981"/>
              <a:ext cx="3016" cy="27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343" y="2931"/>
              <a:ext cx="408" cy="251"/>
            </a:xfrm>
            <a:prstGeom prst="rect">
              <a:avLst/>
            </a:prstGeom>
            <a:solidFill>
              <a:srgbClr val="FFFF99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TPC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59338" y="692150"/>
            <a:ext cx="4283075" cy="2984500"/>
            <a:chOff x="3061" y="436"/>
            <a:chExt cx="2698" cy="1880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1521" t="8832" r="-197" b="2437"/>
            <a:stretch>
              <a:fillRect/>
            </a:stretch>
          </p:blipFill>
          <p:spPr bwMode="auto">
            <a:xfrm>
              <a:off x="3061" y="436"/>
              <a:ext cx="2699" cy="18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4928" y="845"/>
              <a:ext cx="355" cy="251"/>
            </a:xfrm>
            <a:prstGeom prst="rect">
              <a:avLst/>
            </a:prstGeom>
            <a:solidFill>
              <a:srgbClr val="FFFF99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ITS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859338" y="3690938"/>
            <a:ext cx="4283075" cy="3165475"/>
            <a:chOff x="3061" y="2325"/>
            <a:chExt cx="2698" cy="1994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l="1698" r="5962"/>
            <a:stretch>
              <a:fillRect/>
            </a:stretch>
          </p:blipFill>
          <p:spPr bwMode="auto">
            <a:xfrm>
              <a:off x="3061" y="2325"/>
              <a:ext cx="2699" cy="19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5200" y="3339"/>
              <a:ext cx="417" cy="251"/>
            </a:xfrm>
            <a:prstGeom prst="rect">
              <a:avLst/>
            </a:prstGeom>
            <a:solidFill>
              <a:srgbClr val="FFFF99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TOF</a:t>
              </a:r>
            </a:p>
          </p:txBody>
        </p:sp>
      </p:grp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32</a:t>
            </a:fld>
            <a:endParaRPr lang="en-GB"/>
          </a:p>
        </p:txBody>
      </p:sp>
      <p:sp>
        <p:nvSpPr>
          <p:cNvPr id="15" name="CasellaDiTesto 14"/>
          <p:cNvSpPr txBox="1"/>
          <p:nvPr/>
        </p:nvSpPr>
        <p:spPr>
          <a:xfrm>
            <a:off x="1357290" y="928670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p @ 900 </a:t>
            </a:r>
            <a:r>
              <a:rPr lang="en-GB" sz="2400" dirty="0" err="1" smtClean="0"/>
              <a:t>GeV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-196850"/>
            <a:ext cx="6796117" cy="1079500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 dirty="0" err="1" smtClean="0"/>
              <a:t>Ricostruzione</a:t>
            </a:r>
            <a:r>
              <a:rPr lang="en-GB" sz="3400" dirty="0" smtClean="0"/>
              <a:t> </a:t>
            </a:r>
            <a:r>
              <a:rPr lang="en-GB" sz="3400" dirty="0" err="1" smtClean="0"/>
              <a:t>di</a:t>
            </a:r>
            <a:r>
              <a:rPr lang="en-GB" sz="3400" dirty="0" smtClean="0"/>
              <a:t> </a:t>
            </a:r>
            <a:r>
              <a:rPr lang="en-GB" sz="3400" dirty="0" err="1" smtClean="0"/>
              <a:t>alcuni</a:t>
            </a:r>
            <a:r>
              <a:rPr lang="en-GB" sz="3400" dirty="0" smtClean="0"/>
              <a:t> </a:t>
            </a:r>
            <a:r>
              <a:rPr lang="en-GB" sz="3400" dirty="0" err="1" smtClean="0"/>
              <a:t>decadimenti</a:t>
            </a:r>
            <a:endParaRPr lang="en-GB" sz="3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703" t="7935" r="7339"/>
          <a:stretch>
            <a:fillRect/>
          </a:stretch>
        </p:blipFill>
        <p:spPr bwMode="auto">
          <a:xfrm>
            <a:off x="0" y="620713"/>
            <a:ext cx="4067175" cy="308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2826" t="7974" r="8562"/>
          <a:stretch>
            <a:fillRect/>
          </a:stretch>
        </p:blipFill>
        <p:spPr bwMode="auto">
          <a:xfrm>
            <a:off x="0" y="3744913"/>
            <a:ext cx="3995738" cy="311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 l="2054" t="9015" r="8755"/>
          <a:stretch>
            <a:fillRect/>
          </a:stretch>
        </p:blipFill>
        <p:spPr bwMode="auto">
          <a:xfrm>
            <a:off x="4248181" y="2149492"/>
            <a:ext cx="4752975" cy="363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245381" y="4405329"/>
            <a:ext cx="1081088" cy="2460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00"/>
                </a:solidFill>
                <a:ea typeface="DejaVu Sans" charset="0"/>
                <a:cs typeface="DejaVu Sans" charset="0"/>
              </a:rPr>
              <a:t>PDG: 497.6 MeV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92375" y="5468938"/>
            <a:ext cx="1146175" cy="2460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00"/>
                </a:solidFill>
                <a:ea typeface="DejaVu Sans" charset="0"/>
                <a:cs typeface="DejaVu Sans" charset="0"/>
              </a:rPr>
              <a:t>PDG: 1115.7 MeV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92375" y="2349500"/>
            <a:ext cx="1146175" cy="24606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>
                <a:solidFill>
                  <a:srgbClr val="000000"/>
                </a:solidFill>
                <a:ea typeface="DejaVu Sans" charset="0"/>
                <a:cs typeface="DejaVu Sans" charset="0"/>
              </a:rPr>
              <a:t>PDG: 1115.7 MeV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995488" y="4437063"/>
            <a:ext cx="1308100" cy="398462"/>
          </a:xfrm>
          <a:prstGeom prst="rect">
            <a:avLst/>
          </a:prstGeom>
          <a:solidFill>
            <a:srgbClr val="FFFF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latin typeface="Symbol" pitchFamily="1" charset="2"/>
                <a:ea typeface="DejaVu Sans" charset="0"/>
                <a:cs typeface="DejaVu Sans" charset="0"/>
              </a:rPr>
              <a:t></a:t>
            </a:r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p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95488" y="1268413"/>
            <a:ext cx="1306512" cy="396875"/>
            <a:chOff x="1257" y="799"/>
            <a:chExt cx="823" cy="250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257" y="799"/>
              <a:ext cx="824" cy="251"/>
            </a:xfrm>
            <a:prstGeom prst="rect">
              <a:avLst/>
            </a:prstGeom>
            <a:solidFill>
              <a:srgbClr val="FFFF99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Symbol" pitchFamily="1" charset="2"/>
                  <a:ea typeface="DejaVu Sans" charset="0"/>
                  <a:cs typeface="DejaVu Sans" charset="0"/>
                </a:rPr>
                <a:t></a:t>
              </a:r>
              <a:r>
                <a:rPr lang="en-GB" sz="2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</a:t>
              </a: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414" y="845"/>
              <a:ext cx="9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1851" y="869"/>
              <a:ext cx="9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867306" y="2725754"/>
            <a:ext cx="1497013" cy="441325"/>
          </a:xfrm>
          <a:prstGeom prst="rect">
            <a:avLst/>
          </a:prstGeom>
          <a:solidFill>
            <a:srgbClr val="FFFF99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ea typeface="DejaVu Sans" charset="0"/>
                <a:cs typeface="DejaVu Sans" charset="0"/>
              </a:rPr>
              <a:t>K</a:t>
            </a:r>
            <a:r>
              <a:rPr lang="en-GB" sz="2000" baseline="30000">
                <a:solidFill>
                  <a:srgbClr val="000000"/>
                </a:solidFill>
                <a:ea typeface="DejaVu Sans" charset="0"/>
                <a:cs typeface="DejaVu Sans" charset="0"/>
              </a:rPr>
              <a:t>0</a:t>
            </a:r>
            <a:r>
              <a:rPr lang="en-GB" sz="2000" baseline="-25000">
                <a:solidFill>
                  <a:srgbClr val="000000"/>
                </a:solidFill>
                <a:ea typeface="DejaVu Sans" charset="0"/>
                <a:cs typeface="DejaVu Sans" charset="0"/>
              </a:rPr>
              <a:t>s</a:t>
            </a:r>
            <a:r>
              <a:rPr lang="en-GB" sz="2000">
                <a:solidFill>
                  <a:srgbClr val="000000"/>
                </a:solidFill>
                <a:latin typeface="Symbol" pitchFamily="1" charset="2"/>
                <a:ea typeface="DejaVu Sans" charset="0"/>
                <a:cs typeface="DejaVu Sans" charset="0"/>
              </a:rPr>
              <a:t>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33</a:t>
            </a:fld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5163739" y="1038509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p @ 900 </a:t>
            </a:r>
            <a:r>
              <a:rPr lang="en-GB" sz="2400" dirty="0" err="1" smtClean="0"/>
              <a:t>GeV</a:t>
            </a:r>
            <a:endParaRPr lang="en-GB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34</a:t>
            </a:fld>
            <a:endParaRPr lang="en-GB"/>
          </a:p>
        </p:txBody>
      </p:sp>
      <p:pic>
        <p:nvPicPr>
          <p:cNvPr id="3074" name="Picture 2" descr="C:\Users\Alessia\Desktop\VisitaALICE\7T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8072494" cy="627579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85720" y="-115511"/>
            <a:ext cx="59852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 err="1" smtClean="0">
                <a:latin typeface="+mj-lt"/>
              </a:rPr>
              <a:t>Ricostruzione</a:t>
            </a:r>
            <a:r>
              <a:rPr lang="en-GB" sz="3400" dirty="0" smtClean="0">
                <a:latin typeface="+mj-lt"/>
              </a:rPr>
              <a:t> online: pp @ 7 </a:t>
            </a:r>
            <a:r>
              <a:rPr lang="en-GB" sz="3400" dirty="0" err="1" smtClean="0">
                <a:latin typeface="+mj-lt"/>
              </a:rPr>
              <a:t>TeV</a:t>
            </a:r>
            <a:endParaRPr lang="en-GB" sz="3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ssia\Desktop\VisitaALICE\vertex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334991"/>
            <a:ext cx="8929718" cy="502296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85720" y="455993"/>
            <a:ext cx="77670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00" dirty="0" smtClean="0">
                <a:latin typeface="+mj-lt"/>
              </a:rPr>
              <a:t> </a:t>
            </a:r>
            <a:r>
              <a:rPr lang="en-GB" sz="3400" dirty="0" err="1" smtClean="0">
                <a:latin typeface="+mj-lt"/>
              </a:rPr>
              <a:t>Ricostruzione</a:t>
            </a:r>
            <a:r>
              <a:rPr lang="en-GB" sz="3400" dirty="0" smtClean="0">
                <a:latin typeface="+mj-lt"/>
              </a:rPr>
              <a:t> online HLT: </a:t>
            </a:r>
            <a:r>
              <a:rPr lang="en-GB" sz="3400" dirty="0" err="1" smtClean="0">
                <a:latin typeface="+mj-lt"/>
              </a:rPr>
              <a:t>vertice</a:t>
            </a:r>
            <a:r>
              <a:rPr lang="en-GB" sz="3400" dirty="0" smtClean="0">
                <a:latin typeface="+mj-lt"/>
              </a:rPr>
              <a:t> @ 7 </a:t>
            </a:r>
            <a:r>
              <a:rPr lang="en-GB" sz="3400" dirty="0" err="1" smtClean="0">
                <a:latin typeface="+mj-lt"/>
              </a:rPr>
              <a:t>TeV</a:t>
            </a:r>
            <a:endParaRPr lang="en-GB" sz="3400" dirty="0"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35</a:t>
            </a:fld>
            <a:endParaRPr lang="en-GB"/>
          </a:p>
        </p:txBody>
      </p:sp>
      <p:sp>
        <p:nvSpPr>
          <p:cNvPr id="5" name="CasellaDiTesto 4"/>
          <p:cNvSpPr txBox="1"/>
          <p:nvPr/>
        </p:nvSpPr>
        <p:spPr>
          <a:xfrm>
            <a:off x="1928794" y="3000372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xy</a:t>
            </a:r>
            <a:endParaRPr lang="en-GB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32748" y="3000372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z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58016" y="3000372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x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28794" y="4929198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5237117"/>
            <a:ext cx="2133600" cy="365125"/>
          </a:xfrm>
        </p:spPr>
        <p:txBody>
          <a:bodyPr/>
          <a:lstStyle/>
          <a:p>
            <a:fld id="{E3E3187D-F374-468D-8E56-043C8DEC5C05}" type="slidenum">
              <a:rPr lang="en-GB" smtClean="0"/>
              <a:t>36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60358"/>
            <a:ext cx="6926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 smtClean="0"/>
              <a:t>ALICE </a:t>
            </a:r>
            <a:r>
              <a:rPr lang="en-GB" sz="3000" dirty="0" err="1" smtClean="0"/>
              <a:t>resta</a:t>
            </a:r>
            <a:r>
              <a:rPr lang="en-GB" sz="3000" dirty="0" smtClean="0"/>
              <a:t> in </a:t>
            </a:r>
            <a:r>
              <a:rPr lang="en-GB" sz="3000" dirty="0" err="1" smtClean="0"/>
              <a:t>attesa</a:t>
            </a:r>
            <a:r>
              <a:rPr lang="en-GB" sz="3000" dirty="0" smtClean="0"/>
              <a:t> </a:t>
            </a:r>
            <a:r>
              <a:rPr lang="en-GB" sz="3000" dirty="0" err="1" smtClean="0"/>
              <a:t>delle</a:t>
            </a:r>
            <a:r>
              <a:rPr lang="en-GB" sz="3000" dirty="0" smtClean="0"/>
              <a:t> </a:t>
            </a:r>
            <a:r>
              <a:rPr lang="en-GB" sz="3000" dirty="0" err="1" smtClean="0"/>
              <a:t>collisioni</a:t>
            </a:r>
            <a:r>
              <a:rPr lang="en-GB" sz="3000" dirty="0" smtClean="0"/>
              <a:t> </a:t>
            </a:r>
            <a:r>
              <a:rPr lang="en-GB" sz="3000" dirty="0" err="1" smtClean="0"/>
              <a:t>Pb-Pb</a:t>
            </a:r>
            <a:r>
              <a:rPr lang="en-GB" sz="3000" dirty="0" smtClean="0"/>
              <a:t>...</a:t>
            </a:r>
            <a:endParaRPr lang="en-GB" sz="3000" dirty="0"/>
          </a:p>
        </p:txBody>
      </p:sp>
      <p:pic>
        <p:nvPicPr>
          <p:cNvPr id="4" name="Picture 4" descr="ALICE-geant"/>
          <p:cNvPicPr>
            <a:picLocks noChangeAspect="1" noChangeArrowheads="1"/>
          </p:cNvPicPr>
          <p:nvPr/>
        </p:nvPicPr>
        <p:blipFill>
          <a:blip r:embed="rId3" cstate="print"/>
          <a:srcRect l="2112" t="3748" r="1088"/>
          <a:stretch>
            <a:fillRect/>
          </a:stretch>
        </p:blipFill>
        <p:spPr bwMode="auto">
          <a:xfrm>
            <a:off x="755650" y="928670"/>
            <a:ext cx="72009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57686" y="5691862"/>
            <a:ext cx="3347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 dirty="0" err="1" smtClean="0">
                <a:solidFill>
                  <a:schemeClr val="bg1"/>
                </a:solidFill>
              </a:rPr>
              <a:t>Evento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</a:rPr>
              <a:t>PbPb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en-US" sz="2800" b="0" dirty="0" err="1" smtClean="0">
                <a:solidFill>
                  <a:schemeClr val="bg1"/>
                </a:solidFill>
              </a:rPr>
              <a:t>simulato</a:t>
            </a:r>
            <a:endParaRPr lang="en-US" sz="2800" b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187D-F374-468D-8E56-043C8DEC5C05}" type="slidenum">
              <a:rPr lang="en-GB" smtClean="0"/>
              <a:t>37</a:t>
            </a:fld>
            <a:endParaRPr lang="en-GB"/>
          </a:p>
        </p:txBody>
      </p:sp>
      <p:sp>
        <p:nvSpPr>
          <p:cNvPr id="3" name="CasellaDiTesto 2"/>
          <p:cNvSpPr txBox="1"/>
          <p:nvPr/>
        </p:nvSpPr>
        <p:spPr>
          <a:xfrm>
            <a:off x="2621238" y="2428868"/>
            <a:ext cx="4171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i="1" dirty="0" smtClean="0"/>
              <a:t>Grazie per </a:t>
            </a:r>
            <a:r>
              <a:rPr lang="en-GB" sz="3000" b="1" i="1" dirty="0" err="1" smtClean="0"/>
              <a:t>l’attenzione</a:t>
            </a:r>
            <a:r>
              <a:rPr lang="en-GB" sz="3000" b="1" i="1" dirty="0" smtClean="0"/>
              <a:t> ...</a:t>
            </a:r>
            <a:endParaRPr lang="en-GB" sz="3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E9DBC-FDD2-4C70-8B92-741404EE80E8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0483" name="Picture 22" descr="Phasendiagram_se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175" y="836613"/>
            <a:ext cx="540543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831975" y="142875"/>
            <a:ext cx="5116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000"/>
              <a:t>Nuclear matter phase diagram</a:t>
            </a:r>
          </a:p>
        </p:txBody>
      </p:sp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395288" y="5230813"/>
            <a:ext cx="36272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 smtClean="0"/>
              <a:t>Transizione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i="1" dirty="0"/>
              <a:t>@</a:t>
            </a:r>
            <a:endParaRPr lang="en-US" sz="2000" b="0" i="1" dirty="0"/>
          </a:p>
          <a:p>
            <a:pPr eaLnBrk="0" hangingPunct="0">
              <a:buFontTx/>
              <a:buChar char="•"/>
            </a:pPr>
            <a:r>
              <a:rPr lang="en-US" sz="2000" dirty="0" smtClean="0"/>
              <a:t>Alta </a:t>
            </a:r>
            <a:r>
              <a:rPr lang="en-US" sz="2000" dirty="0" err="1" smtClean="0"/>
              <a:t>temperatura</a:t>
            </a:r>
            <a:r>
              <a:rPr lang="en-US" sz="2000" b="0" dirty="0" smtClean="0"/>
              <a:t> </a:t>
            </a:r>
            <a:r>
              <a:rPr lang="en-US" sz="2000" b="0" dirty="0"/>
              <a:t>T</a:t>
            </a:r>
            <a:r>
              <a:rPr lang="en-US" sz="2000" b="0" baseline="-20000" dirty="0"/>
              <a:t>c</a:t>
            </a:r>
            <a:r>
              <a:rPr lang="en-US" sz="2000" b="0" dirty="0"/>
              <a:t>~175 </a:t>
            </a:r>
            <a:r>
              <a:rPr lang="en-US" sz="2000" b="0" dirty="0" err="1"/>
              <a:t>KeV</a:t>
            </a:r>
            <a:endParaRPr lang="en-US" sz="2000" b="0" dirty="0"/>
          </a:p>
          <a:p>
            <a:pPr eaLnBrk="0" hangingPunct="0">
              <a:buFontTx/>
              <a:buChar char="•"/>
            </a:pPr>
            <a:r>
              <a:rPr lang="en-US" sz="2000" dirty="0" err="1" smtClean="0"/>
              <a:t>Densità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</a:t>
            </a:r>
            <a:r>
              <a:rPr lang="en-US" sz="2000" b="0" dirty="0" smtClean="0"/>
              <a:t> </a:t>
            </a:r>
            <a:r>
              <a:rPr lang="ru-RU" sz="2000" b="0" dirty="0"/>
              <a:t>є</a:t>
            </a:r>
            <a:r>
              <a:rPr lang="en-US" sz="2000" b="0" dirty="0"/>
              <a:t>~1 </a:t>
            </a:r>
            <a:r>
              <a:rPr lang="en-US" sz="2000" b="0" dirty="0" err="1"/>
              <a:t>GeV</a:t>
            </a:r>
            <a:r>
              <a:rPr lang="en-US" sz="2000" b="0" dirty="0"/>
              <a:t>/fm</a:t>
            </a:r>
            <a:r>
              <a:rPr lang="en-US" sz="2000" b="0" baseline="40000" dirty="0"/>
              <a:t>3</a:t>
            </a:r>
            <a:endParaRPr lang="en-US" sz="2000" dirty="0"/>
          </a:p>
        </p:txBody>
      </p:sp>
      <p:sp>
        <p:nvSpPr>
          <p:cNvPr id="20486" name="AutoShape 9"/>
          <p:cNvSpPr>
            <a:spLocks noChangeAspect="1" noChangeArrowheads="1" noTextEdit="1"/>
          </p:cNvSpPr>
          <p:nvPr/>
        </p:nvSpPr>
        <p:spPr bwMode="auto">
          <a:xfrm>
            <a:off x="827088" y="1196975"/>
            <a:ext cx="48958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7244" name="Text Box 12"/>
          <p:cNvSpPr txBox="1">
            <a:spLocks noChangeArrowheads="1"/>
          </p:cNvSpPr>
          <p:nvPr/>
        </p:nvSpPr>
        <p:spPr bwMode="auto">
          <a:xfrm>
            <a:off x="0" y="4652963"/>
            <a:ext cx="9036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u="sng" dirty="0"/>
              <a:t>ALICE @ LHC</a:t>
            </a:r>
            <a:r>
              <a:rPr lang="en-US" sz="2200" dirty="0"/>
              <a:t>:</a:t>
            </a:r>
            <a:r>
              <a:rPr lang="en-US" sz="2200" b="0" dirty="0"/>
              <a:t>  </a:t>
            </a:r>
            <a:r>
              <a:rPr lang="en-US" sz="2000" b="0" dirty="0" err="1" smtClean="0"/>
              <a:t>vuole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ricreare</a:t>
            </a:r>
            <a:r>
              <a:rPr lang="en-US" sz="2000" b="0" dirty="0" smtClean="0"/>
              <a:t> le </a:t>
            </a:r>
            <a:r>
              <a:rPr lang="en-US" sz="2000" b="0" dirty="0" err="1" smtClean="0"/>
              <a:t>stesse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condizioni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pochi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istanti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dopo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il</a:t>
            </a:r>
            <a:r>
              <a:rPr lang="en-US" sz="2000" b="0" dirty="0" smtClean="0"/>
              <a:t> Big Bang</a:t>
            </a:r>
            <a:endParaRPr lang="en-US" sz="2000" dirty="0"/>
          </a:p>
        </p:txBody>
      </p: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0" y="908050"/>
            <a:ext cx="342899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200" u="sng" dirty="0" err="1" smtClean="0"/>
              <a:t>Universo</a:t>
            </a:r>
            <a:r>
              <a:rPr lang="en-US" sz="2200" u="sng" dirty="0" smtClean="0"/>
              <a:t> </a:t>
            </a:r>
            <a:r>
              <a:rPr lang="en-US" sz="2200" u="sng" dirty="0" err="1" smtClean="0"/>
              <a:t>primordiale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0" hangingPunct="0"/>
            <a:r>
              <a:rPr lang="en-US" sz="2000" b="0" dirty="0" err="1" smtClean="0"/>
              <a:t>Pochi</a:t>
            </a:r>
            <a:r>
              <a:rPr lang="en-US" sz="2000" b="0" dirty="0" smtClean="0"/>
              <a:t> </a:t>
            </a:r>
            <a:r>
              <a:rPr lang="el-GR" sz="2000" b="0" dirty="0" smtClean="0"/>
              <a:t>μ</a:t>
            </a:r>
            <a:r>
              <a:rPr lang="en-US" sz="2000" b="0" dirty="0" smtClean="0"/>
              <a:t>s </a:t>
            </a:r>
            <a:r>
              <a:rPr lang="en-US" sz="2000" b="0" dirty="0" err="1" smtClean="0"/>
              <a:t>dopo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il</a:t>
            </a:r>
            <a:r>
              <a:rPr lang="en-US" sz="2000" b="0" dirty="0" smtClean="0"/>
              <a:t> Big Bang </a:t>
            </a:r>
            <a:r>
              <a:rPr lang="en-US" sz="2000" b="0" dirty="0" err="1" smtClean="0"/>
              <a:t>l’Universo</a:t>
            </a:r>
            <a:r>
              <a:rPr lang="en-US" sz="2000" b="0" dirty="0" smtClean="0"/>
              <a:t> era </a:t>
            </a:r>
            <a:r>
              <a:rPr lang="en-US" sz="2000" b="0" dirty="0" err="1" smtClean="0"/>
              <a:t>nella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fase</a:t>
            </a:r>
            <a:r>
              <a:rPr lang="en-US" sz="2000" b="0" dirty="0" smtClean="0"/>
              <a:t> QGP: la </a:t>
            </a:r>
            <a:r>
              <a:rPr lang="en-US" sz="2000" b="0" dirty="0" err="1" smtClean="0"/>
              <a:t>materia</a:t>
            </a:r>
            <a:r>
              <a:rPr lang="en-US" sz="2000" b="0" dirty="0" smtClean="0"/>
              <a:t> era ‘</a:t>
            </a:r>
            <a:r>
              <a:rPr lang="en-US" sz="2000" b="0" dirty="0" err="1" smtClean="0"/>
              <a:t>colorata</a:t>
            </a:r>
            <a:r>
              <a:rPr lang="en-US" sz="2000" b="0" dirty="0" smtClean="0"/>
              <a:t>’, quark e </a:t>
            </a:r>
            <a:r>
              <a:rPr lang="en-US" sz="2000" b="0" dirty="0" err="1" smtClean="0"/>
              <a:t>gluoni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potevano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muoversi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liberamente</a:t>
            </a:r>
            <a:r>
              <a:rPr lang="en-US" sz="2000" b="0" dirty="0" smtClean="0"/>
              <a:t> in tale </a:t>
            </a:r>
            <a:r>
              <a:rPr lang="en-US" sz="2000" b="0" dirty="0" err="1" smtClean="0"/>
              <a:t>sistema</a:t>
            </a:r>
            <a:r>
              <a:rPr lang="en-US" sz="2000" b="0" dirty="0" smtClean="0"/>
              <a:t>.</a:t>
            </a:r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/>
              <a:t> </a:t>
            </a:r>
            <a:r>
              <a:rPr lang="en-US" sz="2000" b="0" dirty="0" err="1" smtClean="0"/>
              <a:t>raffreddamento</a:t>
            </a:r>
            <a:r>
              <a:rPr lang="en-US" sz="2000" b="0" dirty="0" smtClean="0"/>
              <a:t> la </a:t>
            </a:r>
            <a:r>
              <a:rPr lang="en-US" sz="2000" b="0" dirty="0" err="1" smtClean="0"/>
              <a:t>materia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viene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confinata</a:t>
            </a:r>
            <a:r>
              <a:rPr lang="en-US" sz="2000" b="0" dirty="0" smtClean="0"/>
              <a:t> e </a:t>
            </a:r>
            <a:r>
              <a:rPr lang="en-US" sz="2000" b="0" dirty="0" err="1" smtClean="0"/>
              <a:t>acquista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massa</a:t>
            </a:r>
            <a:r>
              <a:rPr lang="en-US" sz="2000" b="0" dirty="0" smtClean="0"/>
              <a:t>.</a:t>
            </a:r>
            <a:endParaRPr lang="en-US" sz="2000" b="0" dirty="0"/>
          </a:p>
        </p:txBody>
      </p:sp>
      <p:sp>
        <p:nvSpPr>
          <p:cNvPr id="607248" name="Rectangle 16"/>
          <p:cNvSpPr>
            <a:spLocks noChangeArrowheads="1"/>
          </p:cNvSpPr>
          <p:nvPr/>
        </p:nvSpPr>
        <p:spPr bwMode="auto">
          <a:xfrm>
            <a:off x="4356100" y="1052513"/>
            <a:ext cx="215900" cy="1081087"/>
          </a:xfrm>
          <a:prstGeom prst="rect">
            <a:avLst/>
          </a:prstGeom>
          <a:solidFill>
            <a:srgbClr val="FF00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607250" name="Line 18"/>
          <p:cNvSpPr>
            <a:spLocks noChangeShapeType="1"/>
          </p:cNvSpPr>
          <p:nvPr/>
        </p:nvSpPr>
        <p:spPr bwMode="auto">
          <a:xfrm>
            <a:off x="4427538" y="2205038"/>
            <a:ext cx="0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067175" y="5229225"/>
            <a:ext cx="4859347" cy="1631950"/>
            <a:chOff x="2336" y="3203"/>
            <a:chExt cx="3061" cy="1028"/>
          </a:xfrm>
        </p:grpSpPr>
        <p:sp>
          <p:nvSpPr>
            <p:cNvPr id="20495" name="Text Box 19"/>
            <p:cNvSpPr txBox="1">
              <a:spLocks noChangeArrowheads="1"/>
            </p:cNvSpPr>
            <p:nvPr/>
          </p:nvSpPr>
          <p:spPr bwMode="auto">
            <a:xfrm>
              <a:off x="2789" y="3203"/>
              <a:ext cx="2608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 smtClean="0"/>
                <a:t>Quark </a:t>
              </a:r>
              <a:r>
                <a:rPr lang="en-US" sz="2000" dirty="0"/>
                <a:t>Gluon Plasma</a:t>
              </a:r>
              <a:endParaRPr lang="en-US" sz="2000" b="0" dirty="0"/>
            </a:p>
            <a:p>
              <a:pPr eaLnBrk="0" hangingPunct="0"/>
              <a:r>
                <a:rPr lang="en-US" sz="2000" b="0" dirty="0" smtClean="0"/>
                <a:t>I </a:t>
              </a:r>
              <a:r>
                <a:rPr lang="en-US" sz="2000" b="0" dirty="0" err="1" smtClean="0"/>
                <a:t>nucleoni</a:t>
              </a:r>
              <a:r>
                <a:rPr lang="en-US" sz="2000" b="0" dirty="0" smtClean="0"/>
                <a:t> </a:t>
              </a:r>
              <a:r>
                <a:rPr lang="en-US" sz="2000" dirty="0" err="1" smtClean="0"/>
                <a:t>perdono</a:t>
              </a:r>
              <a:r>
                <a:rPr lang="en-US" sz="2000" dirty="0" smtClean="0"/>
                <a:t> la </a:t>
              </a:r>
              <a:r>
                <a:rPr lang="en-US" sz="2000" dirty="0" err="1" smtClean="0"/>
                <a:t>propria</a:t>
              </a:r>
              <a:r>
                <a:rPr lang="en-US" sz="2000" b="0" dirty="0" smtClean="0"/>
                <a:t> </a:t>
              </a:r>
              <a:r>
                <a:rPr lang="en-US" sz="2000" b="0" dirty="0" err="1" smtClean="0"/>
                <a:t>identità</a:t>
              </a:r>
              <a:r>
                <a:rPr lang="en-US" sz="2000" dirty="0"/>
                <a:t>:</a:t>
              </a:r>
              <a:endParaRPr lang="en-US" sz="2000" b="0" dirty="0"/>
            </a:p>
            <a:p>
              <a:pPr eaLnBrk="0" hangingPunct="0">
                <a:buFontTx/>
                <a:buChar char="•"/>
              </a:pPr>
              <a:r>
                <a:rPr lang="en-US" sz="2000" b="0" dirty="0"/>
                <a:t> </a:t>
              </a:r>
              <a:r>
                <a:rPr lang="en-US" sz="2000" dirty="0" err="1" smtClean="0"/>
                <a:t>schermaggio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di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colore</a:t>
              </a:r>
              <a:endParaRPr lang="en-US" sz="2000" b="0" dirty="0"/>
            </a:p>
            <a:p>
              <a:pPr eaLnBrk="0" hangingPunct="0">
                <a:buFontTx/>
                <a:buChar char="•"/>
              </a:pPr>
              <a:r>
                <a:rPr lang="en-US" sz="2000" b="0" dirty="0" smtClean="0"/>
                <a:t> </a:t>
              </a:r>
              <a:r>
                <a:rPr lang="en-US" sz="2000" b="0" dirty="0" err="1" smtClean="0"/>
                <a:t>deconfinamento</a:t>
              </a:r>
              <a:r>
                <a:rPr lang="en-US" sz="2000" b="0" dirty="0" smtClean="0"/>
                <a:t> </a:t>
              </a:r>
              <a:r>
                <a:rPr lang="en-US" sz="2000" b="0" dirty="0" err="1" smtClean="0"/>
                <a:t>partonico</a:t>
              </a:r>
              <a:endParaRPr lang="en-US" sz="2000" b="0" dirty="0"/>
            </a:p>
            <a:p>
              <a:pPr eaLnBrk="0" hangingPunct="0">
                <a:buFontTx/>
                <a:buChar char="•"/>
              </a:pPr>
              <a:r>
                <a:rPr lang="en-US" sz="2000" b="0" dirty="0" smtClean="0"/>
                <a:t> </a:t>
              </a:r>
              <a:r>
                <a:rPr lang="en-US" sz="2000" b="0" dirty="0" err="1" smtClean="0"/>
                <a:t>ripristino</a:t>
              </a:r>
              <a:r>
                <a:rPr lang="en-US" sz="2000" b="0" dirty="0" smtClean="0"/>
                <a:t> </a:t>
              </a:r>
              <a:r>
                <a:rPr lang="en-US" sz="2000" b="0" dirty="0" err="1" smtClean="0"/>
                <a:t>simmetria</a:t>
              </a:r>
              <a:r>
                <a:rPr lang="en-US" sz="2000" b="0" dirty="0" smtClean="0"/>
                <a:t> </a:t>
              </a:r>
              <a:r>
                <a:rPr lang="en-US" sz="2000" b="0" dirty="0" err="1" smtClean="0"/>
                <a:t>chirale</a:t>
              </a:r>
              <a:endParaRPr lang="en-US" sz="2000" b="0" dirty="0"/>
            </a:p>
          </p:txBody>
        </p:sp>
        <p:sp>
          <p:nvSpPr>
            <p:cNvPr id="20496" name="Line 20"/>
            <p:cNvSpPr>
              <a:spLocks noChangeShapeType="1"/>
            </p:cNvSpPr>
            <p:nvPr/>
          </p:nvSpPr>
          <p:spPr bwMode="auto">
            <a:xfrm flipV="1">
              <a:off x="2336" y="3329"/>
              <a:ext cx="408" cy="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07256" name="Picture 24" descr="frec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1687">
            <a:off x="4809230" y="1665288"/>
            <a:ext cx="51911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7249" name="AutoShape 17"/>
          <p:cNvSpPr>
            <a:spLocks noChangeArrowheads="1"/>
          </p:cNvSpPr>
          <p:nvPr/>
        </p:nvSpPr>
        <p:spPr bwMode="auto">
          <a:xfrm rot="42542" flipV="1">
            <a:off x="5002213" y="2570163"/>
            <a:ext cx="352425" cy="571500"/>
          </a:xfrm>
          <a:prstGeom prst="parallelogram">
            <a:avLst>
              <a:gd name="adj" fmla="val 1218"/>
            </a:avLst>
          </a:prstGeom>
          <a:solidFill>
            <a:srgbClr val="FF0000">
              <a:alpha val="39999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21" name="Arco 20"/>
          <p:cNvSpPr/>
          <p:nvPr/>
        </p:nvSpPr>
        <p:spPr bwMode="auto">
          <a:xfrm flipH="1">
            <a:off x="4786313" y="1571625"/>
            <a:ext cx="290512" cy="777875"/>
          </a:xfrm>
          <a:prstGeom prst="arc">
            <a:avLst>
              <a:gd name="adj1" fmla="val 16343749"/>
              <a:gd name="adj2" fmla="val 4973226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it-IT" sz="280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7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7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07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07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40" grpId="0"/>
      <p:bldP spid="607244" grpId="0"/>
      <p:bldP spid="607248" grpId="0" animBg="1"/>
      <p:bldP spid="607248" grpId="1" animBg="1"/>
      <p:bldP spid="607250" grpId="0" animBg="1"/>
      <p:bldP spid="607250" grpId="1" animBg="1"/>
      <p:bldP spid="60724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utoShape 121"/>
          <p:cNvSpPr>
            <a:spLocks noChangeArrowheads="1"/>
          </p:cNvSpPr>
          <p:nvPr/>
        </p:nvSpPr>
        <p:spPr bwMode="auto">
          <a:xfrm>
            <a:off x="6393373" y="3460458"/>
            <a:ext cx="1464775" cy="468608"/>
          </a:xfrm>
          <a:prstGeom prst="roundRect">
            <a:avLst>
              <a:gd name="adj" fmla="val 384"/>
            </a:avLst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D9115-FF96-4177-A142-81201ADCC24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7" name="Rectangle 10"/>
          <p:cNvSpPr>
            <a:spLocks noRot="1" noChangeArrowheads="1"/>
          </p:cNvSpPr>
          <p:nvPr/>
        </p:nvSpPr>
        <p:spPr bwMode="auto">
          <a:xfrm>
            <a:off x="1428750" y="222250"/>
            <a:ext cx="6696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Quark Gluon Plasma in ALICE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376363" y="2957513"/>
            <a:ext cx="6481762" cy="2847975"/>
            <a:chOff x="1979" y="2319"/>
            <a:chExt cx="3633" cy="1568"/>
          </a:xfrm>
        </p:grpSpPr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4789" y="2339"/>
              <a:ext cx="821" cy="258"/>
              <a:chOff x="4789" y="2339"/>
              <a:chExt cx="821" cy="258"/>
            </a:xfrm>
          </p:grpSpPr>
          <p:sp>
            <p:nvSpPr>
              <p:cNvPr id="3" name="AutoShape 69"/>
              <p:cNvSpPr>
                <a:spLocks noChangeArrowheads="1"/>
              </p:cNvSpPr>
              <p:nvPr/>
            </p:nvSpPr>
            <p:spPr bwMode="auto">
              <a:xfrm>
                <a:off x="4789" y="2339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89" name="Text Box 70"/>
              <p:cNvSpPr txBox="1">
                <a:spLocks noChangeArrowheads="1"/>
              </p:cNvSpPr>
              <p:nvPr/>
            </p:nvSpPr>
            <p:spPr bwMode="auto">
              <a:xfrm>
                <a:off x="4789" y="2351"/>
                <a:ext cx="821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LHC</a:t>
                </a:r>
              </a:p>
            </p:txBody>
          </p:sp>
        </p:grpSp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3968" y="2339"/>
              <a:ext cx="821" cy="258"/>
              <a:chOff x="3968" y="2339"/>
              <a:chExt cx="821" cy="258"/>
            </a:xfrm>
          </p:grpSpPr>
          <p:sp>
            <p:nvSpPr>
              <p:cNvPr id="5" name="AutoShape 72"/>
              <p:cNvSpPr>
                <a:spLocks noChangeArrowheads="1"/>
              </p:cNvSpPr>
              <p:nvPr/>
            </p:nvSpPr>
            <p:spPr bwMode="auto">
              <a:xfrm>
                <a:off x="3968" y="2339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87" name="Text Box 73"/>
              <p:cNvSpPr txBox="1">
                <a:spLocks noChangeArrowheads="1"/>
              </p:cNvSpPr>
              <p:nvPr/>
            </p:nvSpPr>
            <p:spPr bwMode="auto">
              <a:xfrm>
                <a:off x="3968" y="2351"/>
                <a:ext cx="821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RHIC</a:t>
                </a:r>
              </a:p>
            </p:txBody>
          </p:sp>
        </p:grp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3147" y="2339"/>
              <a:ext cx="821" cy="258"/>
              <a:chOff x="3147" y="2339"/>
              <a:chExt cx="821" cy="258"/>
            </a:xfrm>
          </p:grpSpPr>
          <p:sp>
            <p:nvSpPr>
              <p:cNvPr id="21593" name="AutoShape 75"/>
              <p:cNvSpPr>
                <a:spLocks noChangeArrowheads="1"/>
              </p:cNvSpPr>
              <p:nvPr/>
            </p:nvSpPr>
            <p:spPr bwMode="auto">
              <a:xfrm>
                <a:off x="3147" y="2339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85" name="Text Box 76"/>
              <p:cNvSpPr txBox="1">
                <a:spLocks noChangeArrowheads="1"/>
              </p:cNvSpPr>
              <p:nvPr/>
            </p:nvSpPr>
            <p:spPr bwMode="auto">
              <a:xfrm>
                <a:off x="3147" y="2351"/>
                <a:ext cx="819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SPS</a:t>
                </a:r>
              </a:p>
            </p:txBody>
          </p:sp>
        </p:grpSp>
        <p:sp>
          <p:nvSpPr>
            <p:cNvPr id="21518" name="AutoShape 77"/>
            <p:cNvSpPr>
              <a:spLocks noChangeArrowheads="1"/>
            </p:cNvSpPr>
            <p:nvPr/>
          </p:nvSpPr>
          <p:spPr bwMode="auto">
            <a:xfrm>
              <a:off x="1979" y="2339"/>
              <a:ext cx="1168" cy="258"/>
            </a:xfrm>
            <a:prstGeom prst="roundRect">
              <a:avLst>
                <a:gd name="adj" fmla="val 38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2800"/>
            </a:p>
          </p:txBody>
        </p:sp>
        <p:grpSp>
          <p:nvGrpSpPr>
            <p:cNvPr id="9" name="Group 78"/>
            <p:cNvGrpSpPr>
              <a:grpSpLocks/>
            </p:cNvGrpSpPr>
            <p:nvPr/>
          </p:nvGrpSpPr>
          <p:grpSpPr bwMode="auto">
            <a:xfrm>
              <a:off x="3968" y="3628"/>
              <a:ext cx="821" cy="258"/>
              <a:chOff x="3968" y="3628"/>
              <a:chExt cx="821" cy="258"/>
            </a:xfrm>
          </p:grpSpPr>
          <p:sp>
            <p:nvSpPr>
              <p:cNvPr id="21591" name="AutoShape 79"/>
              <p:cNvSpPr>
                <a:spLocks noChangeArrowheads="1"/>
              </p:cNvSpPr>
              <p:nvPr/>
            </p:nvSpPr>
            <p:spPr bwMode="auto">
              <a:xfrm>
                <a:off x="3968" y="3628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83" name="Text Box 80"/>
              <p:cNvSpPr txBox="1">
                <a:spLocks noChangeArrowheads="1"/>
              </p:cNvSpPr>
              <p:nvPr/>
            </p:nvSpPr>
            <p:spPr bwMode="auto">
              <a:xfrm>
                <a:off x="3968" y="3641"/>
                <a:ext cx="82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few 10</a:t>
                </a:r>
                <a:r>
                  <a:rPr lang="en-GB" sz="2200" baseline="30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10" name="Group 81"/>
            <p:cNvGrpSpPr>
              <a:grpSpLocks/>
            </p:cNvGrpSpPr>
            <p:nvPr/>
          </p:nvGrpSpPr>
          <p:grpSpPr bwMode="auto">
            <a:xfrm>
              <a:off x="3968" y="3370"/>
              <a:ext cx="821" cy="258"/>
              <a:chOff x="3968" y="3370"/>
              <a:chExt cx="821" cy="258"/>
            </a:xfrm>
          </p:grpSpPr>
          <p:sp>
            <p:nvSpPr>
              <p:cNvPr id="21589" name="AutoShape 82"/>
              <p:cNvSpPr>
                <a:spLocks noChangeArrowheads="1"/>
              </p:cNvSpPr>
              <p:nvPr/>
            </p:nvSpPr>
            <p:spPr bwMode="auto">
              <a:xfrm>
                <a:off x="3968" y="3370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81" name="Text Box 83"/>
              <p:cNvSpPr txBox="1">
                <a:spLocks noChangeArrowheads="1"/>
              </p:cNvSpPr>
              <p:nvPr/>
            </p:nvSpPr>
            <p:spPr bwMode="auto">
              <a:xfrm>
                <a:off x="3968" y="3381"/>
                <a:ext cx="82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2-4</a:t>
                </a:r>
              </a:p>
            </p:txBody>
          </p:sp>
        </p:grp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3968" y="3113"/>
              <a:ext cx="821" cy="258"/>
              <a:chOff x="3968" y="3113"/>
              <a:chExt cx="821" cy="258"/>
            </a:xfrm>
          </p:grpSpPr>
          <p:sp>
            <p:nvSpPr>
              <p:cNvPr id="21587" name="AutoShape 85"/>
              <p:cNvSpPr>
                <a:spLocks noChangeArrowheads="1"/>
              </p:cNvSpPr>
              <p:nvPr/>
            </p:nvSpPr>
            <p:spPr bwMode="auto">
              <a:xfrm>
                <a:off x="3968" y="3113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79" name="Text Box 86"/>
              <p:cNvSpPr txBox="1">
                <a:spLocks noChangeArrowheads="1"/>
              </p:cNvSpPr>
              <p:nvPr/>
            </p:nvSpPr>
            <p:spPr bwMode="auto">
              <a:xfrm>
                <a:off x="3968" y="3124"/>
                <a:ext cx="82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3968" y="2855"/>
              <a:ext cx="821" cy="258"/>
              <a:chOff x="3968" y="2855"/>
              <a:chExt cx="821" cy="258"/>
            </a:xfrm>
          </p:grpSpPr>
          <p:sp>
            <p:nvSpPr>
              <p:cNvPr id="21585" name="AutoShape 88"/>
              <p:cNvSpPr>
                <a:spLocks noChangeArrowheads="1"/>
              </p:cNvSpPr>
              <p:nvPr/>
            </p:nvSpPr>
            <p:spPr bwMode="auto">
              <a:xfrm>
                <a:off x="3968" y="2855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77" name="Text Box 89"/>
              <p:cNvSpPr txBox="1">
                <a:spLocks noChangeArrowheads="1"/>
              </p:cNvSpPr>
              <p:nvPr/>
            </p:nvSpPr>
            <p:spPr bwMode="auto">
              <a:xfrm>
                <a:off x="3968" y="2866"/>
                <a:ext cx="82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1.9</a:t>
                </a:r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>
              <a:off x="3968" y="2597"/>
              <a:ext cx="821" cy="258"/>
              <a:chOff x="3968" y="2597"/>
              <a:chExt cx="821" cy="258"/>
            </a:xfrm>
          </p:grpSpPr>
          <p:sp>
            <p:nvSpPr>
              <p:cNvPr id="21583" name="AutoShape 91"/>
              <p:cNvSpPr>
                <a:spLocks noChangeArrowheads="1"/>
              </p:cNvSpPr>
              <p:nvPr/>
            </p:nvSpPr>
            <p:spPr bwMode="auto">
              <a:xfrm>
                <a:off x="3968" y="2597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75" name="Text Box 92"/>
              <p:cNvSpPr txBox="1">
                <a:spLocks noChangeArrowheads="1"/>
              </p:cNvSpPr>
              <p:nvPr/>
            </p:nvSpPr>
            <p:spPr bwMode="auto">
              <a:xfrm>
                <a:off x="3968" y="2608"/>
                <a:ext cx="82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endParaRPr lang="en-GB" sz="2200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</p:grpSp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4789" y="3628"/>
              <a:ext cx="821" cy="258"/>
              <a:chOff x="4789" y="3628"/>
              <a:chExt cx="821" cy="258"/>
            </a:xfrm>
          </p:grpSpPr>
          <p:sp>
            <p:nvSpPr>
              <p:cNvPr id="21581" name="AutoShape 94"/>
              <p:cNvSpPr>
                <a:spLocks noChangeArrowheads="1"/>
              </p:cNvSpPr>
              <p:nvPr/>
            </p:nvSpPr>
            <p:spPr bwMode="auto">
              <a:xfrm>
                <a:off x="4789" y="3628"/>
                <a:ext cx="821" cy="258"/>
              </a:xfrm>
              <a:prstGeom prst="roundRect">
                <a:avLst>
                  <a:gd name="adj" fmla="val 384"/>
                </a:avLst>
              </a:pr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73" name="Text Box 95"/>
              <p:cNvSpPr txBox="1">
                <a:spLocks noChangeArrowheads="1"/>
              </p:cNvSpPr>
              <p:nvPr/>
            </p:nvSpPr>
            <p:spPr bwMode="auto">
              <a:xfrm>
                <a:off x="4789" y="3641"/>
                <a:ext cx="82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few 10</a:t>
                </a:r>
                <a:r>
                  <a:rPr lang="en-GB" sz="2200" baseline="3000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15" name="Group 96"/>
            <p:cNvGrpSpPr>
              <a:grpSpLocks/>
            </p:cNvGrpSpPr>
            <p:nvPr/>
          </p:nvGrpSpPr>
          <p:grpSpPr bwMode="auto">
            <a:xfrm>
              <a:off x="3147" y="3628"/>
              <a:ext cx="821" cy="258"/>
              <a:chOff x="3147" y="3628"/>
              <a:chExt cx="821" cy="258"/>
            </a:xfrm>
          </p:grpSpPr>
          <p:sp>
            <p:nvSpPr>
              <p:cNvPr id="21579" name="AutoShape 97"/>
              <p:cNvSpPr>
                <a:spLocks noChangeArrowheads="1"/>
              </p:cNvSpPr>
              <p:nvPr/>
            </p:nvSpPr>
            <p:spPr bwMode="auto">
              <a:xfrm>
                <a:off x="3147" y="3628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71" name="Text Box 98"/>
              <p:cNvSpPr txBox="1">
                <a:spLocks noChangeArrowheads="1"/>
              </p:cNvSpPr>
              <p:nvPr/>
            </p:nvSpPr>
            <p:spPr bwMode="auto">
              <a:xfrm>
                <a:off x="3147" y="3641"/>
                <a:ext cx="81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few 10</a:t>
                </a:r>
                <a:r>
                  <a:rPr lang="en-GB" sz="2200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6" name="Group 99"/>
            <p:cNvGrpSpPr>
              <a:grpSpLocks/>
            </p:cNvGrpSpPr>
            <p:nvPr/>
          </p:nvGrpSpPr>
          <p:grpSpPr bwMode="auto">
            <a:xfrm>
              <a:off x="1979" y="3628"/>
              <a:ext cx="1168" cy="258"/>
              <a:chOff x="1979" y="3628"/>
              <a:chExt cx="1168" cy="258"/>
            </a:xfrm>
          </p:grpSpPr>
          <p:sp>
            <p:nvSpPr>
              <p:cNvPr id="21577" name="AutoShape 100"/>
              <p:cNvSpPr>
                <a:spLocks noChangeArrowheads="1"/>
              </p:cNvSpPr>
              <p:nvPr/>
            </p:nvSpPr>
            <p:spPr bwMode="auto">
              <a:xfrm>
                <a:off x="1979" y="3628"/>
                <a:ext cx="1168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69" name="Text Box 101"/>
              <p:cNvSpPr txBox="1">
                <a:spLocks noChangeArrowheads="1"/>
              </p:cNvSpPr>
              <p:nvPr/>
            </p:nvSpPr>
            <p:spPr bwMode="auto">
              <a:xfrm>
                <a:off x="1979" y="3641"/>
                <a:ext cx="116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V</a:t>
                </a:r>
                <a:r>
                  <a:rPr lang="en-GB" sz="22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f</a:t>
                </a: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(fm</a:t>
                </a:r>
                <a:r>
                  <a:rPr lang="en-GB" sz="2200" baseline="30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3</a:t>
                </a: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17" name="Group 102"/>
            <p:cNvGrpSpPr>
              <a:grpSpLocks/>
            </p:cNvGrpSpPr>
            <p:nvPr/>
          </p:nvGrpSpPr>
          <p:grpSpPr bwMode="auto">
            <a:xfrm>
              <a:off x="4789" y="3370"/>
              <a:ext cx="821" cy="258"/>
              <a:chOff x="4789" y="3370"/>
              <a:chExt cx="821" cy="258"/>
            </a:xfrm>
          </p:grpSpPr>
          <p:sp>
            <p:nvSpPr>
              <p:cNvPr id="21575" name="AutoShape 103"/>
              <p:cNvSpPr>
                <a:spLocks noChangeArrowheads="1"/>
              </p:cNvSpPr>
              <p:nvPr/>
            </p:nvSpPr>
            <p:spPr bwMode="auto">
              <a:xfrm>
                <a:off x="4789" y="3370"/>
                <a:ext cx="821" cy="258"/>
              </a:xfrm>
              <a:prstGeom prst="roundRect">
                <a:avLst>
                  <a:gd name="adj" fmla="val 384"/>
                </a:avLst>
              </a:pr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67" name="Text Box 104"/>
              <p:cNvSpPr txBox="1">
                <a:spLocks noChangeArrowheads="1"/>
              </p:cNvSpPr>
              <p:nvPr/>
            </p:nvSpPr>
            <p:spPr bwMode="auto">
              <a:xfrm>
                <a:off x="4789" y="3381"/>
                <a:ext cx="82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Arial" pitchFamily="34" charset="0"/>
                  </a:rPr>
                  <a:t>≥</a:t>
                </a:r>
                <a:r>
                  <a:rPr lang="en-GB" sz="220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18" name="Group 105"/>
            <p:cNvGrpSpPr>
              <a:grpSpLocks/>
            </p:cNvGrpSpPr>
            <p:nvPr/>
          </p:nvGrpSpPr>
          <p:grpSpPr bwMode="auto">
            <a:xfrm>
              <a:off x="3147" y="3370"/>
              <a:ext cx="821" cy="258"/>
              <a:chOff x="3147" y="3370"/>
              <a:chExt cx="821" cy="258"/>
            </a:xfrm>
          </p:grpSpPr>
          <p:sp>
            <p:nvSpPr>
              <p:cNvPr id="21573" name="AutoShape 106"/>
              <p:cNvSpPr>
                <a:spLocks noChangeArrowheads="1"/>
              </p:cNvSpPr>
              <p:nvPr/>
            </p:nvSpPr>
            <p:spPr bwMode="auto">
              <a:xfrm>
                <a:off x="3147" y="3370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65" name="Text Box 107"/>
              <p:cNvSpPr txBox="1">
                <a:spLocks noChangeArrowheads="1"/>
              </p:cNvSpPr>
              <p:nvPr/>
            </p:nvSpPr>
            <p:spPr bwMode="auto">
              <a:xfrm>
                <a:off x="3147" y="3381"/>
                <a:ext cx="819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≤2</a:t>
                </a:r>
              </a:p>
            </p:txBody>
          </p:sp>
        </p:grpSp>
        <p:grpSp>
          <p:nvGrpSpPr>
            <p:cNvPr id="19" name="Group 108"/>
            <p:cNvGrpSpPr>
              <a:grpSpLocks/>
            </p:cNvGrpSpPr>
            <p:nvPr/>
          </p:nvGrpSpPr>
          <p:grpSpPr bwMode="auto">
            <a:xfrm>
              <a:off x="1979" y="3370"/>
              <a:ext cx="1168" cy="258"/>
              <a:chOff x="1979" y="3370"/>
              <a:chExt cx="1168" cy="258"/>
            </a:xfrm>
          </p:grpSpPr>
          <p:sp>
            <p:nvSpPr>
              <p:cNvPr id="21571" name="AutoShape 109"/>
              <p:cNvSpPr>
                <a:spLocks noChangeArrowheads="1"/>
              </p:cNvSpPr>
              <p:nvPr/>
            </p:nvSpPr>
            <p:spPr bwMode="auto">
              <a:xfrm>
                <a:off x="1979" y="3370"/>
                <a:ext cx="1168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63" name="Text Box 110"/>
              <p:cNvSpPr txBox="1">
                <a:spLocks noChangeArrowheads="1"/>
              </p:cNvSpPr>
              <p:nvPr/>
            </p:nvSpPr>
            <p:spPr bwMode="auto">
              <a:xfrm>
                <a:off x="1979" y="3382"/>
                <a:ext cx="116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Symbol" pitchFamily="18" charset="2"/>
                    <a:cs typeface="+mn-cs"/>
                  </a:rPr>
                  <a:t></a:t>
                </a:r>
                <a:r>
                  <a:rPr lang="en-GB" sz="22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QGP </a:t>
                </a: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(fm/c)</a:t>
                </a:r>
              </a:p>
            </p:txBody>
          </p:sp>
        </p:grpSp>
        <p:grpSp>
          <p:nvGrpSpPr>
            <p:cNvPr id="20" name="Group 111"/>
            <p:cNvGrpSpPr>
              <a:grpSpLocks/>
            </p:cNvGrpSpPr>
            <p:nvPr/>
          </p:nvGrpSpPr>
          <p:grpSpPr bwMode="auto">
            <a:xfrm>
              <a:off x="4789" y="3113"/>
              <a:ext cx="821" cy="258"/>
              <a:chOff x="4789" y="3113"/>
              <a:chExt cx="821" cy="258"/>
            </a:xfrm>
          </p:grpSpPr>
          <p:sp>
            <p:nvSpPr>
              <p:cNvPr id="21569" name="AutoShape 112"/>
              <p:cNvSpPr>
                <a:spLocks noChangeArrowheads="1"/>
              </p:cNvSpPr>
              <p:nvPr/>
            </p:nvSpPr>
            <p:spPr bwMode="auto">
              <a:xfrm>
                <a:off x="4789" y="3113"/>
                <a:ext cx="821" cy="258"/>
              </a:xfrm>
              <a:prstGeom prst="roundRect">
                <a:avLst>
                  <a:gd name="adj" fmla="val 384"/>
                </a:avLst>
              </a:pr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61" name="Text Box 113"/>
              <p:cNvSpPr txBox="1">
                <a:spLocks noChangeArrowheads="1"/>
              </p:cNvSpPr>
              <p:nvPr/>
            </p:nvSpPr>
            <p:spPr bwMode="auto">
              <a:xfrm>
                <a:off x="4789" y="3124"/>
                <a:ext cx="821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15-60</a:t>
                </a:r>
              </a:p>
            </p:txBody>
          </p:sp>
        </p:grpSp>
        <p:grpSp>
          <p:nvGrpSpPr>
            <p:cNvPr id="21" name="Group 114"/>
            <p:cNvGrpSpPr>
              <a:grpSpLocks/>
            </p:cNvGrpSpPr>
            <p:nvPr/>
          </p:nvGrpSpPr>
          <p:grpSpPr bwMode="auto">
            <a:xfrm>
              <a:off x="3147" y="3113"/>
              <a:ext cx="821" cy="258"/>
              <a:chOff x="3147" y="3113"/>
              <a:chExt cx="821" cy="258"/>
            </a:xfrm>
          </p:grpSpPr>
          <p:sp>
            <p:nvSpPr>
              <p:cNvPr id="21567" name="AutoShape 115"/>
              <p:cNvSpPr>
                <a:spLocks noChangeArrowheads="1"/>
              </p:cNvSpPr>
              <p:nvPr/>
            </p:nvSpPr>
            <p:spPr bwMode="auto">
              <a:xfrm>
                <a:off x="3147" y="3113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59" name="Text Box 116"/>
              <p:cNvSpPr txBox="1">
                <a:spLocks noChangeArrowheads="1"/>
              </p:cNvSpPr>
              <p:nvPr/>
            </p:nvSpPr>
            <p:spPr bwMode="auto">
              <a:xfrm>
                <a:off x="3147" y="3124"/>
                <a:ext cx="819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22" name="Group 117"/>
            <p:cNvGrpSpPr>
              <a:grpSpLocks/>
            </p:cNvGrpSpPr>
            <p:nvPr/>
          </p:nvGrpSpPr>
          <p:grpSpPr bwMode="auto">
            <a:xfrm>
              <a:off x="1979" y="3113"/>
              <a:ext cx="1168" cy="258"/>
              <a:chOff x="1979" y="3113"/>
              <a:chExt cx="1168" cy="258"/>
            </a:xfrm>
          </p:grpSpPr>
          <p:sp>
            <p:nvSpPr>
              <p:cNvPr id="21565" name="AutoShape 118"/>
              <p:cNvSpPr>
                <a:spLocks noChangeArrowheads="1"/>
              </p:cNvSpPr>
              <p:nvPr/>
            </p:nvSpPr>
            <p:spPr bwMode="auto">
              <a:xfrm>
                <a:off x="1979" y="3113"/>
                <a:ext cx="1168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57" name="Text Box 119"/>
              <p:cNvSpPr txBox="1">
                <a:spLocks noChangeArrowheads="1"/>
              </p:cNvSpPr>
              <p:nvPr/>
            </p:nvSpPr>
            <p:spPr bwMode="auto">
              <a:xfrm>
                <a:off x="1979" y="3124"/>
                <a:ext cx="116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Symbol" pitchFamily="18" charset="2"/>
                    <a:cs typeface="+mn-cs"/>
                  </a:rPr>
                  <a:t></a:t>
                </a:r>
                <a:r>
                  <a:rPr lang="en-GB" sz="2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 (</a:t>
                </a:r>
                <a:r>
                  <a:rPr lang="en-GB" sz="22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GeV</a:t>
                </a:r>
                <a:r>
                  <a:rPr lang="en-GB" sz="2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/fm</a:t>
                </a:r>
                <a:r>
                  <a:rPr lang="en-GB" sz="2200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3</a:t>
                </a:r>
                <a:r>
                  <a:rPr lang="en-GB" sz="2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)</a:t>
                </a:r>
              </a:p>
            </p:txBody>
          </p:sp>
        </p:grpSp>
        <p:grpSp>
          <p:nvGrpSpPr>
            <p:cNvPr id="23" name="Group 120"/>
            <p:cNvGrpSpPr>
              <a:grpSpLocks/>
            </p:cNvGrpSpPr>
            <p:nvPr/>
          </p:nvGrpSpPr>
          <p:grpSpPr bwMode="auto">
            <a:xfrm>
              <a:off x="4789" y="2855"/>
              <a:ext cx="821" cy="258"/>
              <a:chOff x="4789" y="2855"/>
              <a:chExt cx="821" cy="258"/>
            </a:xfrm>
          </p:grpSpPr>
          <p:sp>
            <p:nvSpPr>
              <p:cNvPr id="21563" name="AutoShape 121"/>
              <p:cNvSpPr>
                <a:spLocks noChangeArrowheads="1"/>
              </p:cNvSpPr>
              <p:nvPr/>
            </p:nvSpPr>
            <p:spPr bwMode="auto">
              <a:xfrm>
                <a:off x="4789" y="2855"/>
                <a:ext cx="821" cy="258"/>
              </a:xfrm>
              <a:prstGeom prst="roundRect">
                <a:avLst>
                  <a:gd name="adj" fmla="val 384"/>
                </a:avLst>
              </a:prstGeom>
              <a:solidFill>
                <a:srgbClr val="66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55" name="Text Box 122"/>
              <p:cNvSpPr txBox="1">
                <a:spLocks noChangeArrowheads="1"/>
              </p:cNvSpPr>
              <p:nvPr/>
            </p:nvSpPr>
            <p:spPr bwMode="auto">
              <a:xfrm>
                <a:off x="4789" y="2866"/>
                <a:ext cx="82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 dirty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" pitchFamily="34" charset="0"/>
                    <a:cs typeface="+mn-cs"/>
                  </a:rPr>
                  <a:t>3-4</a:t>
                </a:r>
              </a:p>
            </p:txBody>
          </p:sp>
        </p:grpSp>
        <p:grpSp>
          <p:nvGrpSpPr>
            <p:cNvPr id="24" name="Group 123"/>
            <p:cNvGrpSpPr>
              <a:grpSpLocks/>
            </p:cNvGrpSpPr>
            <p:nvPr/>
          </p:nvGrpSpPr>
          <p:grpSpPr bwMode="auto">
            <a:xfrm>
              <a:off x="3147" y="2855"/>
              <a:ext cx="821" cy="258"/>
              <a:chOff x="3147" y="2855"/>
              <a:chExt cx="821" cy="258"/>
            </a:xfrm>
          </p:grpSpPr>
          <p:sp>
            <p:nvSpPr>
              <p:cNvPr id="21561" name="AutoShape 124"/>
              <p:cNvSpPr>
                <a:spLocks noChangeArrowheads="1"/>
              </p:cNvSpPr>
              <p:nvPr/>
            </p:nvSpPr>
            <p:spPr bwMode="auto">
              <a:xfrm>
                <a:off x="3147" y="2855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53" name="Text Box 125"/>
              <p:cNvSpPr txBox="1">
                <a:spLocks noChangeArrowheads="1"/>
              </p:cNvSpPr>
              <p:nvPr/>
            </p:nvSpPr>
            <p:spPr bwMode="auto">
              <a:xfrm>
                <a:off x="3147" y="2866"/>
                <a:ext cx="81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1.1</a:t>
                </a:r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1979" y="2855"/>
              <a:ext cx="1168" cy="258"/>
              <a:chOff x="1979" y="2855"/>
              <a:chExt cx="1168" cy="258"/>
            </a:xfrm>
          </p:grpSpPr>
          <p:sp>
            <p:nvSpPr>
              <p:cNvPr id="21559" name="AutoShape 127"/>
              <p:cNvSpPr>
                <a:spLocks noChangeArrowheads="1"/>
              </p:cNvSpPr>
              <p:nvPr/>
            </p:nvSpPr>
            <p:spPr bwMode="auto">
              <a:xfrm>
                <a:off x="1979" y="2855"/>
                <a:ext cx="1168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51" name="Text Box 128"/>
              <p:cNvSpPr txBox="1">
                <a:spLocks noChangeArrowheads="1"/>
              </p:cNvSpPr>
              <p:nvPr/>
            </p:nvSpPr>
            <p:spPr bwMode="auto">
              <a:xfrm>
                <a:off x="1979" y="2866"/>
                <a:ext cx="116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T/T</a:t>
                </a:r>
                <a:r>
                  <a:rPr lang="en-GB" sz="22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c</a:t>
                </a:r>
              </a:p>
            </p:txBody>
          </p:sp>
        </p:grpSp>
        <p:grpSp>
          <p:nvGrpSpPr>
            <p:cNvPr id="26" name="Group 129"/>
            <p:cNvGrpSpPr>
              <a:grpSpLocks/>
            </p:cNvGrpSpPr>
            <p:nvPr/>
          </p:nvGrpSpPr>
          <p:grpSpPr bwMode="auto">
            <a:xfrm>
              <a:off x="4789" y="2597"/>
              <a:ext cx="821" cy="258"/>
              <a:chOff x="4789" y="2597"/>
              <a:chExt cx="821" cy="258"/>
            </a:xfrm>
          </p:grpSpPr>
          <p:sp>
            <p:nvSpPr>
              <p:cNvPr id="21557" name="AutoShape 130"/>
              <p:cNvSpPr>
                <a:spLocks noChangeArrowheads="1"/>
              </p:cNvSpPr>
              <p:nvPr/>
            </p:nvSpPr>
            <p:spPr bwMode="auto">
              <a:xfrm>
                <a:off x="4789" y="2597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49" name="Text Box 131"/>
              <p:cNvSpPr txBox="1">
                <a:spLocks noChangeArrowheads="1"/>
              </p:cNvSpPr>
              <p:nvPr/>
            </p:nvSpPr>
            <p:spPr bwMode="auto">
              <a:xfrm>
                <a:off x="4789" y="2608"/>
                <a:ext cx="821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endParaRPr lang="en-GB" sz="2200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</p:grpSp>
        <p:grpSp>
          <p:nvGrpSpPr>
            <p:cNvPr id="27" name="Group 132"/>
            <p:cNvGrpSpPr>
              <a:grpSpLocks/>
            </p:cNvGrpSpPr>
            <p:nvPr/>
          </p:nvGrpSpPr>
          <p:grpSpPr bwMode="auto">
            <a:xfrm>
              <a:off x="3147" y="2597"/>
              <a:ext cx="821" cy="258"/>
              <a:chOff x="3147" y="2597"/>
              <a:chExt cx="821" cy="258"/>
            </a:xfrm>
          </p:grpSpPr>
          <p:sp>
            <p:nvSpPr>
              <p:cNvPr id="21555" name="AutoShape 133"/>
              <p:cNvSpPr>
                <a:spLocks noChangeArrowheads="1"/>
              </p:cNvSpPr>
              <p:nvPr/>
            </p:nvSpPr>
            <p:spPr bwMode="auto">
              <a:xfrm>
                <a:off x="3147" y="2597"/>
                <a:ext cx="821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47" name="Text Box 134"/>
              <p:cNvSpPr txBox="1">
                <a:spLocks noChangeArrowheads="1"/>
              </p:cNvSpPr>
              <p:nvPr/>
            </p:nvSpPr>
            <p:spPr bwMode="auto">
              <a:xfrm>
                <a:off x="3147" y="2608"/>
                <a:ext cx="81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r>
                  <a:rPr lang="en-GB" sz="22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itchFamily="34" charset="0"/>
                    <a:cs typeface="+mn-cs"/>
                  </a:rPr>
                  <a:t>0.017</a:t>
                </a:r>
              </a:p>
            </p:txBody>
          </p:sp>
        </p:grpSp>
        <p:grpSp>
          <p:nvGrpSpPr>
            <p:cNvPr id="28" name="Group 135"/>
            <p:cNvGrpSpPr>
              <a:grpSpLocks/>
            </p:cNvGrpSpPr>
            <p:nvPr/>
          </p:nvGrpSpPr>
          <p:grpSpPr bwMode="auto">
            <a:xfrm>
              <a:off x="1979" y="2597"/>
              <a:ext cx="1168" cy="258"/>
              <a:chOff x="1979" y="2597"/>
              <a:chExt cx="1168" cy="258"/>
            </a:xfrm>
          </p:grpSpPr>
          <p:sp>
            <p:nvSpPr>
              <p:cNvPr id="21553" name="AutoShape 136"/>
              <p:cNvSpPr>
                <a:spLocks noChangeArrowheads="1"/>
              </p:cNvSpPr>
              <p:nvPr/>
            </p:nvSpPr>
            <p:spPr bwMode="auto">
              <a:xfrm>
                <a:off x="1979" y="2597"/>
                <a:ext cx="1168" cy="258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2800"/>
              </a:p>
            </p:txBody>
          </p:sp>
          <p:sp>
            <p:nvSpPr>
              <p:cNvPr id="45" name="Text Box 137"/>
              <p:cNvSpPr txBox="1">
                <a:spLocks noChangeArrowheads="1"/>
              </p:cNvSpPr>
              <p:nvPr/>
            </p:nvSpPr>
            <p:spPr bwMode="auto">
              <a:xfrm>
                <a:off x="1979" y="2609"/>
                <a:ext cx="116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0" hangingPunct="0">
                  <a:spcBef>
                    <a:spcPts val="550"/>
                  </a:spcBef>
                  <a:buClr>
                    <a:srgbClr val="FFFFCC"/>
                  </a:buClr>
                  <a:buSzPct val="70000"/>
                  <a:buFont typeface="Wingdings" pitchFamily="2" charset="2"/>
                  <a:buNone/>
                  <a:tabLst>
                    <a:tab pos="569913" algn="l"/>
                    <a:tab pos="1484313" algn="l"/>
                    <a:tab pos="2398713" algn="l"/>
                    <a:tab pos="3313113" algn="l"/>
                    <a:tab pos="4227513" algn="l"/>
                    <a:tab pos="5141913" algn="l"/>
                    <a:tab pos="6056313" algn="l"/>
                    <a:tab pos="6970713" algn="l"/>
                    <a:tab pos="7885113" algn="l"/>
                    <a:tab pos="8799513" algn="l"/>
                    <a:tab pos="9713913" algn="l"/>
                  </a:tabLst>
                  <a:defRPr/>
                </a:pPr>
                <a:endParaRPr lang="en-GB" sz="2200">
                  <a:solidFill>
                    <a:srgbClr val="FFFFFF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ahoma" pitchFamily="34" charset="0"/>
                  <a:cs typeface="+mn-cs"/>
                </a:endParaRPr>
              </a:p>
            </p:txBody>
          </p:sp>
        </p:grpSp>
        <p:sp>
          <p:nvSpPr>
            <p:cNvPr id="21539" name="Line 138"/>
            <p:cNvSpPr>
              <a:spLocks noChangeShapeType="1"/>
            </p:cNvSpPr>
            <p:nvPr/>
          </p:nvSpPr>
          <p:spPr bwMode="auto">
            <a:xfrm>
              <a:off x="1979" y="2339"/>
              <a:ext cx="1168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0" name="Line 139"/>
            <p:cNvSpPr>
              <a:spLocks noChangeShapeType="1"/>
            </p:cNvSpPr>
            <p:nvPr/>
          </p:nvSpPr>
          <p:spPr bwMode="auto">
            <a:xfrm>
              <a:off x="1979" y="2339"/>
              <a:ext cx="1" cy="25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1" name="Line 140"/>
            <p:cNvSpPr>
              <a:spLocks noChangeShapeType="1"/>
            </p:cNvSpPr>
            <p:nvPr/>
          </p:nvSpPr>
          <p:spPr bwMode="auto">
            <a:xfrm>
              <a:off x="5610" y="2339"/>
              <a:ext cx="1" cy="154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2" name="Line 141"/>
            <p:cNvSpPr>
              <a:spLocks noChangeShapeType="1"/>
            </p:cNvSpPr>
            <p:nvPr/>
          </p:nvSpPr>
          <p:spPr bwMode="auto">
            <a:xfrm>
              <a:off x="1979" y="3886"/>
              <a:ext cx="3631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3" name="Line 142"/>
            <p:cNvSpPr>
              <a:spLocks noChangeShapeType="1"/>
            </p:cNvSpPr>
            <p:nvPr/>
          </p:nvSpPr>
          <p:spPr bwMode="auto">
            <a:xfrm>
              <a:off x="3147" y="2339"/>
              <a:ext cx="1" cy="154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4" name="Line 143"/>
            <p:cNvSpPr>
              <a:spLocks noChangeShapeType="1"/>
            </p:cNvSpPr>
            <p:nvPr/>
          </p:nvSpPr>
          <p:spPr bwMode="auto">
            <a:xfrm>
              <a:off x="3968" y="2339"/>
              <a:ext cx="1" cy="154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5" name="Line 144"/>
            <p:cNvSpPr>
              <a:spLocks noChangeShapeType="1"/>
            </p:cNvSpPr>
            <p:nvPr/>
          </p:nvSpPr>
          <p:spPr bwMode="auto">
            <a:xfrm>
              <a:off x="4789" y="2339"/>
              <a:ext cx="1" cy="154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6" name="Line 145"/>
            <p:cNvSpPr>
              <a:spLocks noChangeShapeType="1"/>
            </p:cNvSpPr>
            <p:nvPr/>
          </p:nvSpPr>
          <p:spPr bwMode="auto">
            <a:xfrm>
              <a:off x="1979" y="2597"/>
              <a:ext cx="3631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7" name="Line 146"/>
            <p:cNvSpPr>
              <a:spLocks noChangeShapeType="1"/>
            </p:cNvSpPr>
            <p:nvPr/>
          </p:nvSpPr>
          <p:spPr bwMode="auto">
            <a:xfrm>
              <a:off x="1979" y="2855"/>
              <a:ext cx="3631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8" name="Line 147"/>
            <p:cNvSpPr>
              <a:spLocks noChangeShapeType="1"/>
            </p:cNvSpPr>
            <p:nvPr/>
          </p:nvSpPr>
          <p:spPr bwMode="auto">
            <a:xfrm>
              <a:off x="1979" y="3113"/>
              <a:ext cx="3631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49" name="Line 148"/>
            <p:cNvSpPr>
              <a:spLocks noChangeShapeType="1"/>
            </p:cNvSpPr>
            <p:nvPr/>
          </p:nvSpPr>
          <p:spPr bwMode="auto">
            <a:xfrm>
              <a:off x="1979" y="3370"/>
              <a:ext cx="3631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50" name="Line 149"/>
            <p:cNvSpPr>
              <a:spLocks noChangeShapeType="1"/>
            </p:cNvSpPr>
            <p:nvPr/>
          </p:nvSpPr>
          <p:spPr bwMode="auto">
            <a:xfrm>
              <a:off x="1979" y="3628"/>
              <a:ext cx="3631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51" name="Line 150"/>
            <p:cNvSpPr>
              <a:spLocks noChangeShapeType="1"/>
            </p:cNvSpPr>
            <p:nvPr/>
          </p:nvSpPr>
          <p:spPr bwMode="auto">
            <a:xfrm>
              <a:off x="3149" y="2319"/>
              <a:ext cx="2463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52" name="Line 151"/>
            <p:cNvSpPr>
              <a:spLocks noChangeShapeType="1"/>
            </p:cNvSpPr>
            <p:nvPr/>
          </p:nvSpPr>
          <p:spPr bwMode="auto">
            <a:xfrm>
              <a:off x="1979" y="2597"/>
              <a:ext cx="1" cy="1289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357188" y="1214438"/>
            <a:ext cx="84185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US" sz="2400" b="0" dirty="0" smtClean="0"/>
              <a:t> </a:t>
            </a:r>
            <a:r>
              <a:rPr lang="en-US" sz="2400" b="0" dirty="0" err="1" smtClean="0"/>
              <a:t>Alcuni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effetti</a:t>
            </a:r>
            <a:r>
              <a:rPr lang="en-US" sz="2400" b="0" dirty="0" smtClean="0"/>
              <a:t> del QGP </a:t>
            </a:r>
            <a:r>
              <a:rPr lang="en-US" sz="2400" b="0" dirty="0" err="1" smtClean="0"/>
              <a:t>osservati</a:t>
            </a:r>
            <a:r>
              <a:rPr lang="en-US" sz="2400" b="0" dirty="0" smtClean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condizioni</a:t>
            </a:r>
            <a:r>
              <a:rPr lang="en-US" sz="2400" dirty="0" smtClean="0"/>
              <a:t> molto diverse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densità</a:t>
            </a:r>
            <a:r>
              <a:rPr lang="en-US" sz="2400" dirty="0" smtClean="0"/>
              <a:t>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 </a:t>
            </a:r>
            <a:r>
              <a:rPr lang="en-US" sz="2400" dirty="0" err="1" smtClean="0"/>
              <a:t>precedenti</a:t>
            </a:r>
            <a:r>
              <a:rPr lang="en-US" sz="2400" dirty="0" smtClean="0"/>
              <a:t> </a:t>
            </a:r>
            <a:r>
              <a:rPr lang="en-US" sz="2400" dirty="0" err="1" smtClean="0"/>
              <a:t>esperimenti</a:t>
            </a:r>
            <a:r>
              <a:rPr lang="en-US" sz="2400" dirty="0" smtClean="0"/>
              <a:t> </a:t>
            </a:r>
            <a:r>
              <a:rPr lang="en-US" sz="2400" b="0" dirty="0" smtClean="0"/>
              <a:t> </a:t>
            </a:r>
            <a:r>
              <a:rPr lang="en-US" sz="2400" b="0" dirty="0"/>
              <a:t>@ SPS, RHIC.</a:t>
            </a:r>
          </a:p>
          <a:p>
            <a:pPr eaLnBrk="0" hangingPunct="0">
              <a:buFont typeface="Arial" charset="0"/>
              <a:buChar char="•"/>
            </a:pPr>
            <a:r>
              <a:rPr lang="en-US" sz="2400" b="0" dirty="0">
                <a:sym typeface="Wingdings" pitchFamily="1" charset="2"/>
              </a:rPr>
              <a:t> </a:t>
            </a:r>
            <a:r>
              <a:rPr lang="en-US" sz="2400" u="sng" dirty="0">
                <a:sym typeface="Wingdings" pitchFamily="1" charset="2"/>
              </a:rPr>
              <a:t>ALICE</a:t>
            </a:r>
            <a:r>
              <a:rPr lang="en-US" sz="2400" b="0" dirty="0">
                <a:sym typeface="Wingdings" pitchFamily="1" charset="2"/>
              </a:rPr>
              <a:t> </a:t>
            </a:r>
            <a:r>
              <a:rPr lang="en-US" sz="2400" b="0" dirty="0" err="1" smtClean="0">
                <a:sym typeface="Wingdings" pitchFamily="1" charset="2"/>
              </a:rPr>
              <a:t>estenderà</a:t>
            </a:r>
            <a:r>
              <a:rPr lang="en-US" sz="2400" b="0" dirty="0" smtClean="0">
                <a:sym typeface="Wingdings" pitchFamily="1" charset="2"/>
              </a:rPr>
              <a:t> </a:t>
            </a:r>
            <a:r>
              <a:rPr lang="en-US" sz="2400" b="0" dirty="0" err="1" smtClean="0">
                <a:sym typeface="Wingdings" pitchFamily="1" charset="2"/>
              </a:rPr>
              <a:t>l’osservazione</a:t>
            </a:r>
            <a:r>
              <a:rPr lang="en-US" sz="2400" b="0" dirty="0" smtClean="0">
                <a:sym typeface="Wingdings" pitchFamily="1" charset="2"/>
              </a:rPr>
              <a:t> </a:t>
            </a:r>
            <a:r>
              <a:rPr lang="en-US" sz="2400" dirty="0" smtClean="0">
                <a:sym typeface="Wingdings" pitchFamily="1" charset="2"/>
              </a:rPr>
              <a:t>in un range </a:t>
            </a:r>
            <a:r>
              <a:rPr lang="en-US" sz="2400" dirty="0" err="1" smtClean="0">
                <a:sym typeface="Wingdings" pitchFamily="1" charset="2"/>
              </a:rPr>
              <a:t>più</a:t>
            </a:r>
            <a:r>
              <a:rPr lang="en-US" sz="2400" dirty="0" smtClean="0">
                <a:sym typeface="Wingdings" pitchFamily="1" charset="2"/>
              </a:rPr>
              <a:t> </a:t>
            </a:r>
            <a:r>
              <a:rPr lang="en-US" sz="2400" dirty="0" err="1" smtClean="0">
                <a:sym typeface="Wingdings" pitchFamily="1" charset="2"/>
              </a:rPr>
              <a:t>favorevole</a:t>
            </a:r>
            <a:r>
              <a:rPr lang="en-US" sz="2400" dirty="0" smtClean="0">
                <a:sym typeface="Wingdings" pitchFamily="1" charset="2"/>
              </a:rPr>
              <a:t> </a:t>
            </a:r>
            <a:r>
              <a:rPr lang="en-US" sz="2400" dirty="0" err="1" smtClean="0">
                <a:sym typeface="Wingdings" pitchFamily="1" charset="2"/>
              </a:rPr>
              <a:t>alla</a:t>
            </a:r>
            <a:r>
              <a:rPr lang="en-US" sz="2400" dirty="0" smtClean="0">
                <a:sym typeface="Wingdings" pitchFamily="1" charset="2"/>
              </a:rPr>
              <a:t> </a:t>
            </a:r>
            <a:r>
              <a:rPr lang="en-US" sz="2400" dirty="0" err="1" smtClean="0">
                <a:sym typeface="Wingdings" pitchFamily="1" charset="2"/>
              </a:rPr>
              <a:t>creazione</a:t>
            </a:r>
            <a:r>
              <a:rPr lang="en-US" sz="2400" dirty="0" smtClean="0">
                <a:sym typeface="Wingdings" pitchFamily="1" charset="2"/>
              </a:rPr>
              <a:t> del QGP.</a:t>
            </a:r>
            <a:r>
              <a:rPr lang="en-US" sz="2400" b="0" dirty="0" smtClean="0">
                <a:sym typeface="Wingdings" pitchFamily="1" charset="2"/>
              </a:rPr>
              <a:t> </a:t>
            </a:r>
            <a:endParaRPr lang="en-US" sz="2400" b="0" dirty="0"/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1763713" y="3567113"/>
            <a:ext cx="1524000" cy="366712"/>
          </a:xfrm>
          <a:prstGeom prst="rect">
            <a:avLst/>
          </a:prstGeom>
          <a:noFill/>
          <a:ln w="666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Arial" charset="0"/>
              </a:rPr>
              <a:t>√s</a:t>
            </a:r>
            <a:r>
              <a:rPr lang="en-US" b="0" baseline="-25000">
                <a:latin typeface="Arial" charset="0"/>
              </a:rPr>
              <a:t>N N </a:t>
            </a:r>
            <a:r>
              <a:rPr lang="en-US" b="0">
                <a:latin typeface="Arial" charset="0"/>
              </a:rPr>
              <a:t>(TeV)</a:t>
            </a:r>
            <a:endParaRPr lang="it-IT" b="0">
              <a:latin typeface="Arial" charset="0"/>
            </a:endParaRP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5364163" y="3500438"/>
            <a:ext cx="627062" cy="427037"/>
          </a:xfrm>
          <a:prstGeom prst="rect">
            <a:avLst/>
          </a:prstGeom>
          <a:noFill/>
          <a:ln w="666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550"/>
              </a:spcBef>
              <a:buClr>
                <a:srgbClr val="FFFFCC"/>
              </a:buClr>
              <a:buSzPct val="70000"/>
              <a:buFont typeface="Wingdings" pitchFamily="2" charset="2"/>
              <a:buNone/>
              <a:defRPr/>
            </a:pPr>
            <a:r>
              <a:rPr lang="en-GB" sz="2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0.2</a:t>
            </a:r>
            <a:endParaRPr lang="it-IT" sz="2000" b="0">
              <a:cs typeface="+mn-cs"/>
            </a:endParaRP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6804025" y="3500438"/>
            <a:ext cx="627063" cy="427037"/>
          </a:xfrm>
          <a:prstGeom prst="rect">
            <a:avLst/>
          </a:prstGeom>
          <a:noFill/>
          <a:ln w="666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B0955-7AE4-4A4D-85B3-FA424E16DF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71500" y="714375"/>
            <a:ext cx="821531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0" dirty="0">
                <a:sym typeface="Wingdings" pitchFamily="1" charset="2"/>
              </a:rPr>
              <a:t> </a:t>
            </a:r>
            <a:r>
              <a:rPr lang="en-US" sz="2200" b="0" dirty="0" smtClean="0">
                <a:sym typeface="Wingdings" pitchFamily="1" charset="2"/>
              </a:rPr>
              <a:t>In </a:t>
            </a:r>
            <a:r>
              <a:rPr lang="en-US" sz="2200" b="0" dirty="0" err="1" smtClean="0">
                <a:sym typeface="Wingdings" pitchFamily="1" charset="2"/>
              </a:rPr>
              <a:t>queste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condizioni</a:t>
            </a:r>
            <a:r>
              <a:rPr lang="en-US" sz="2200" b="0" dirty="0" smtClean="0">
                <a:sym typeface="Wingdings" pitchFamily="1" charset="2"/>
              </a:rPr>
              <a:t>, ALICE è </a:t>
            </a:r>
            <a:r>
              <a:rPr lang="en-US" sz="2200" b="0" dirty="0" err="1" smtClean="0">
                <a:sym typeface="Wingdings" pitchFamily="1" charset="2"/>
              </a:rPr>
              <a:t>progettata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dirty="0" smtClean="0">
                <a:sym typeface="Wingdings" pitchFamily="1" charset="2"/>
              </a:rPr>
              <a:t>per </a:t>
            </a:r>
            <a:r>
              <a:rPr lang="en-US" sz="2200" dirty="0" err="1" smtClean="0">
                <a:sym typeface="Wingdings" pitchFamily="1" charset="2"/>
              </a:rPr>
              <a:t>rivelare</a:t>
            </a:r>
            <a:r>
              <a:rPr lang="en-US" sz="2200" dirty="0" smtClean="0">
                <a:sym typeface="Wingdings" pitchFamily="1" charset="2"/>
              </a:rPr>
              <a:t> la </a:t>
            </a:r>
            <a:r>
              <a:rPr lang="en-US" sz="2200" dirty="0" err="1" smtClean="0">
                <a:sym typeface="Wingdings" pitchFamily="1" charset="2"/>
              </a:rPr>
              <a:t>presenza</a:t>
            </a:r>
            <a:r>
              <a:rPr lang="en-US" sz="2200" dirty="0" smtClean="0">
                <a:sym typeface="Wingdings" pitchFamily="1" charset="2"/>
              </a:rPr>
              <a:t> del QGP </a:t>
            </a:r>
            <a:r>
              <a:rPr lang="en-US" sz="2200" dirty="0" err="1" smtClean="0">
                <a:sym typeface="Wingdings" pitchFamily="1" charset="2"/>
              </a:rPr>
              <a:t>attraverso</a:t>
            </a:r>
            <a:r>
              <a:rPr lang="en-US" sz="2200" dirty="0" smtClean="0">
                <a:sym typeface="Wingdings" pitchFamily="1" charset="2"/>
              </a:rPr>
              <a:t> le sue </a:t>
            </a:r>
            <a:r>
              <a:rPr lang="en-US" sz="2200" dirty="0" err="1" smtClean="0">
                <a:sym typeface="Wingdings" pitchFamily="1" charset="2"/>
              </a:rPr>
              <a:t>firme</a:t>
            </a:r>
            <a:r>
              <a:rPr lang="en-US" sz="2200" dirty="0" smtClean="0">
                <a:sym typeface="Wingdings" pitchFamily="1" charset="2"/>
              </a:rPr>
              <a:t>  e per </a:t>
            </a:r>
            <a:r>
              <a:rPr lang="en-US" sz="2200" dirty="0" err="1" smtClean="0">
                <a:sym typeface="Wingdings" pitchFamily="1" charset="2"/>
              </a:rPr>
              <a:t>descrivere</a:t>
            </a:r>
            <a:r>
              <a:rPr lang="en-US" sz="2200" dirty="0" smtClean="0">
                <a:sym typeface="Wingdings" pitchFamily="1" charset="2"/>
              </a:rPr>
              <a:t> </a:t>
            </a:r>
            <a:r>
              <a:rPr lang="en-US" sz="2200" dirty="0" err="1" smtClean="0">
                <a:sym typeface="Wingdings" pitchFamily="1" charset="2"/>
              </a:rPr>
              <a:t>i</a:t>
            </a:r>
            <a:r>
              <a:rPr lang="en-US" sz="2200" dirty="0" smtClean="0">
                <a:sym typeface="Wingdings" pitchFamily="1" charset="2"/>
              </a:rPr>
              <a:t> </a:t>
            </a:r>
            <a:r>
              <a:rPr lang="en-US" sz="2200" dirty="0" err="1" smtClean="0">
                <a:sym typeface="Wingdings" pitchFamily="1" charset="2"/>
              </a:rPr>
              <a:t>meccanismi</a:t>
            </a:r>
            <a:r>
              <a:rPr lang="en-US" sz="2200" dirty="0" smtClean="0">
                <a:sym typeface="Wingdings" pitchFamily="1" charset="2"/>
              </a:rPr>
              <a:t> </a:t>
            </a:r>
            <a:r>
              <a:rPr lang="en-US" sz="2200" dirty="0" err="1" smtClean="0">
                <a:sym typeface="Wingdings" pitchFamily="1" charset="2"/>
              </a:rPr>
              <a:t>coinvolti</a:t>
            </a:r>
            <a:r>
              <a:rPr lang="en-US" sz="2200" dirty="0" smtClean="0">
                <a:sym typeface="Wingdings" pitchFamily="1" charset="2"/>
              </a:rPr>
              <a:t> in </a:t>
            </a:r>
            <a:r>
              <a:rPr lang="en-US" sz="2200" dirty="0" err="1" smtClean="0">
                <a:sym typeface="Wingdings" pitchFamily="1" charset="2"/>
              </a:rPr>
              <a:t>questa</a:t>
            </a:r>
            <a:r>
              <a:rPr lang="en-US" sz="2200" dirty="0" smtClean="0">
                <a:sym typeface="Wingdings" pitchFamily="1" charset="2"/>
              </a:rPr>
              <a:t> </a:t>
            </a:r>
            <a:r>
              <a:rPr lang="en-US" sz="2200" dirty="0" err="1" smtClean="0">
                <a:sym typeface="Wingdings" pitchFamily="1" charset="2"/>
              </a:rPr>
              <a:t>transizione</a:t>
            </a:r>
            <a:r>
              <a:rPr lang="en-US" sz="2200" dirty="0" smtClean="0">
                <a:sym typeface="Wingdings" pitchFamily="1" charset="2"/>
              </a:rPr>
              <a:t> </a:t>
            </a:r>
            <a:r>
              <a:rPr lang="en-US" sz="2200" dirty="0" err="1" smtClean="0">
                <a:sym typeface="Wingdings" pitchFamily="1" charset="2"/>
              </a:rPr>
              <a:t>di</a:t>
            </a:r>
            <a:r>
              <a:rPr lang="en-US" sz="2200" dirty="0" smtClean="0">
                <a:sym typeface="Wingdings" pitchFamily="1" charset="2"/>
              </a:rPr>
              <a:t> </a:t>
            </a:r>
            <a:r>
              <a:rPr lang="en-US" sz="2200" dirty="0" err="1" smtClean="0">
                <a:sym typeface="Wingdings" pitchFamily="1" charset="2"/>
              </a:rPr>
              <a:t>fase</a:t>
            </a:r>
            <a:r>
              <a:rPr lang="en-US" sz="2200" b="0" dirty="0" smtClean="0">
                <a:sym typeface="Wingdings" pitchFamily="1" charset="2"/>
              </a:rPr>
              <a:t>:</a:t>
            </a:r>
            <a:endParaRPr lang="en-US" sz="2200" b="0" dirty="0">
              <a:sym typeface="Wingdings" pitchFamily="1" charset="2"/>
            </a:endParaRPr>
          </a:p>
          <a:p>
            <a:pPr eaLnBrk="0" hangingPunct="0"/>
            <a:endParaRPr lang="en-US" b="0" dirty="0">
              <a:sym typeface="Wingdings" pitchFamily="1" charset="2"/>
            </a:endParaRPr>
          </a:p>
          <a:p>
            <a:pPr lvl="2" eaLnBrk="0" hangingPunct="0">
              <a:buFont typeface="Wingdings" pitchFamily="1" charset="2"/>
              <a:buChar char="Ø"/>
            </a:pPr>
            <a:r>
              <a:rPr lang="en-US" sz="2200" b="0" dirty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caratterizzazione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globale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dell’evento</a:t>
            </a:r>
            <a:endParaRPr lang="en-US" sz="2200" dirty="0">
              <a:sym typeface="Wingdings" pitchFamily="1" charset="2"/>
            </a:endParaRPr>
          </a:p>
          <a:p>
            <a:pPr lvl="4" eaLnBrk="0" hangingPunct="0">
              <a:buFontTx/>
              <a:buChar char="•"/>
            </a:pPr>
            <a:r>
              <a:rPr lang="en-US" sz="2200" b="0" dirty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molteplicità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di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particelle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cariche</a:t>
            </a:r>
            <a:endParaRPr lang="en-US" sz="2200" dirty="0" smtClean="0">
              <a:sym typeface="Wingdings" pitchFamily="1" charset="2"/>
            </a:endParaRPr>
          </a:p>
          <a:p>
            <a:pPr lvl="4" eaLnBrk="0" hangingPunct="0">
              <a:buFontTx/>
              <a:buChar char="•"/>
            </a:pP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centralità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della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collisione</a:t>
            </a:r>
            <a:endParaRPr lang="en-US" sz="2200" b="0" dirty="0" smtClean="0">
              <a:sym typeface="Wingdings" pitchFamily="1" charset="2"/>
            </a:endParaRPr>
          </a:p>
          <a:p>
            <a:pPr lvl="4" eaLnBrk="0" hangingPunct="0">
              <a:buFontTx/>
              <a:buChar char="•"/>
            </a:pP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i="1" dirty="0" smtClean="0">
                <a:sym typeface="Wingdings" pitchFamily="1" charset="2"/>
              </a:rPr>
              <a:t>flow </a:t>
            </a:r>
            <a:r>
              <a:rPr lang="en-US" sz="2200" b="0" dirty="0" err="1" smtClean="0">
                <a:sym typeface="Wingdings" pitchFamily="1" charset="2"/>
              </a:rPr>
              <a:t>collettivo</a:t>
            </a:r>
            <a:endParaRPr lang="en-US" sz="2200" b="0" dirty="0">
              <a:sym typeface="Wingdings" pitchFamily="1" charset="2"/>
            </a:endParaRPr>
          </a:p>
          <a:p>
            <a:pPr lvl="4" eaLnBrk="0" hangingPunct="0">
              <a:buFontTx/>
              <a:buChar char="•"/>
            </a:pPr>
            <a:r>
              <a:rPr lang="en-US" sz="2200" b="0" dirty="0">
                <a:sym typeface="Wingdings" pitchFamily="1" charset="2"/>
              </a:rPr>
              <a:t> </a:t>
            </a:r>
            <a:r>
              <a:rPr lang="en-US" sz="2200" b="0" i="1" dirty="0" smtClean="0">
                <a:sym typeface="Wingdings" pitchFamily="1" charset="2"/>
              </a:rPr>
              <a:t>ratio </a:t>
            </a:r>
            <a:r>
              <a:rPr lang="en-US" sz="2200" b="0" dirty="0" err="1" smtClean="0">
                <a:sym typeface="Wingdings" pitchFamily="1" charset="2"/>
              </a:rPr>
              <a:t>fra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particelle</a:t>
            </a:r>
            <a:r>
              <a:rPr lang="en-US" sz="2200" dirty="0" smtClean="0">
                <a:sym typeface="Wingdings" pitchFamily="1" charset="2"/>
              </a:rPr>
              <a:t>, </a:t>
            </a:r>
            <a:r>
              <a:rPr lang="en-US" sz="2200" dirty="0" err="1" smtClean="0">
                <a:sym typeface="Wingdings" pitchFamily="1" charset="2"/>
              </a:rPr>
              <a:t>spettri</a:t>
            </a:r>
            <a:r>
              <a:rPr lang="en-US" sz="2200" dirty="0" smtClean="0">
                <a:sym typeface="Wingdings" pitchFamily="1" charset="2"/>
              </a:rPr>
              <a:t> in </a:t>
            </a:r>
            <a:r>
              <a:rPr lang="en-US" sz="2200" dirty="0" err="1" smtClean="0">
                <a:sym typeface="Wingdings" pitchFamily="1" charset="2"/>
              </a:rPr>
              <a:t>momento</a:t>
            </a:r>
            <a:endParaRPr lang="en-US" sz="2200" b="0" dirty="0">
              <a:sym typeface="Wingdings" pitchFamily="1" charset="2"/>
            </a:endParaRPr>
          </a:p>
          <a:p>
            <a:pPr lvl="4" eaLnBrk="0" hangingPunct="0">
              <a:buFontTx/>
              <a:buChar char="•"/>
            </a:pPr>
            <a:endParaRPr lang="en-US" sz="2200" b="0" dirty="0">
              <a:sym typeface="Wingdings" pitchFamily="1" charset="2"/>
            </a:endParaRPr>
          </a:p>
          <a:p>
            <a:pPr lvl="2" eaLnBrk="0" hangingPunct="0">
              <a:buFont typeface="Wingdings" pitchFamily="1" charset="2"/>
              <a:buChar char="Ø"/>
            </a:pPr>
            <a:r>
              <a:rPr lang="en-US" sz="2200" b="0" dirty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osservazione</a:t>
            </a:r>
            <a:r>
              <a:rPr lang="en-US" sz="2200" b="0" dirty="0" smtClean="0">
                <a:sym typeface="Wingdings" pitchFamily="1" charset="2"/>
              </a:rPr>
              <a:t> </a:t>
            </a:r>
            <a:r>
              <a:rPr lang="en-US" sz="2200" b="0" dirty="0" err="1" smtClean="0">
                <a:sym typeface="Wingdings" pitchFamily="1" charset="2"/>
              </a:rPr>
              <a:t>delle</a:t>
            </a:r>
            <a:r>
              <a:rPr lang="en-US" sz="2200" b="0" dirty="0" smtClean="0">
                <a:sym typeface="Wingdings" pitchFamily="1" charset="2"/>
              </a:rPr>
              <a:t> ‘</a:t>
            </a:r>
            <a:r>
              <a:rPr lang="en-US" sz="2200" b="0" dirty="0" err="1" smtClean="0">
                <a:sym typeface="Wingdings" pitchFamily="1" charset="2"/>
              </a:rPr>
              <a:t>firme</a:t>
            </a:r>
            <a:r>
              <a:rPr lang="en-US" sz="2200" b="0" dirty="0" smtClean="0">
                <a:sym typeface="Wingdings" pitchFamily="1" charset="2"/>
              </a:rPr>
              <a:t>’ del </a:t>
            </a:r>
            <a:r>
              <a:rPr lang="en-US" sz="2200" dirty="0" smtClean="0">
                <a:sym typeface="Wingdings" pitchFamily="1" charset="2"/>
              </a:rPr>
              <a:t>QGP</a:t>
            </a:r>
            <a:endParaRPr lang="en-US" sz="2200" dirty="0"/>
          </a:p>
          <a:p>
            <a:pPr lvl="4" eaLnBrk="0" hangingPunct="0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err="1" smtClean="0"/>
              <a:t>soppressione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dei</a:t>
            </a:r>
            <a:r>
              <a:rPr lang="en-US" sz="2200" b="0" dirty="0" smtClean="0"/>
              <a:t> </a:t>
            </a:r>
            <a:r>
              <a:rPr lang="en-US" sz="2200" b="0" i="1" dirty="0" err="1" smtClean="0"/>
              <a:t>quarkonia</a:t>
            </a:r>
            <a:endParaRPr lang="en-US" sz="2200" b="0" dirty="0"/>
          </a:p>
          <a:p>
            <a:pPr lvl="4" eaLnBrk="0" hangingPunct="0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err="1" smtClean="0"/>
              <a:t>aumento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stranezza</a:t>
            </a:r>
            <a:endParaRPr lang="en-US" sz="2200" b="0" dirty="0"/>
          </a:p>
          <a:p>
            <a:pPr lvl="4" eaLnBrk="0" hangingPunct="0">
              <a:buFontTx/>
              <a:buChar char="•"/>
            </a:pPr>
            <a:r>
              <a:rPr lang="en-US" sz="2200" b="0" dirty="0"/>
              <a:t> open charm &amp; beauty</a:t>
            </a:r>
          </a:p>
          <a:p>
            <a:pPr lvl="4" eaLnBrk="0" hangingPunct="0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err="1" smtClean="0"/>
              <a:t>soppressione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della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correlazione</a:t>
            </a:r>
            <a:r>
              <a:rPr lang="en-US" sz="2200" b="0" dirty="0" smtClean="0"/>
              <a:t> back-to-back</a:t>
            </a:r>
            <a:endParaRPr lang="en-US" sz="2200" b="0" dirty="0"/>
          </a:p>
          <a:p>
            <a:pPr lvl="4" eaLnBrk="0" hangingPunct="0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err="1" smtClean="0"/>
              <a:t>soppressione</a:t>
            </a:r>
            <a:r>
              <a:rPr lang="en-US" sz="2200" b="0" dirty="0" smtClean="0"/>
              <a:t> </a:t>
            </a:r>
            <a:r>
              <a:rPr lang="en-US" sz="2200" dirty="0" smtClean="0"/>
              <a:t>ad alto</a:t>
            </a:r>
            <a:r>
              <a:rPr lang="en-US" sz="2200" b="0" dirty="0" smtClean="0"/>
              <a:t> p</a:t>
            </a:r>
            <a:r>
              <a:rPr lang="en-US" sz="2000" b="0" baseline="-25000" dirty="0" smtClean="0"/>
              <a:t>t</a:t>
            </a:r>
            <a:r>
              <a:rPr lang="en-US" sz="2200" dirty="0"/>
              <a:t> </a:t>
            </a:r>
            <a:endParaRPr lang="en-US" sz="2200" b="0" dirty="0"/>
          </a:p>
          <a:p>
            <a:pPr lvl="4" eaLnBrk="0" hangingPunct="0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err="1" smtClean="0"/>
              <a:t>produzione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</a:t>
            </a:r>
            <a:r>
              <a:rPr lang="en-US" sz="2200" dirty="0" smtClean="0"/>
              <a:t> </a:t>
            </a:r>
            <a:r>
              <a:rPr lang="el-GR" sz="2200" b="0" dirty="0"/>
              <a:t>γ</a:t>
            </a:r>
            <a:r>
              <a:rPr lang="en-US" sz="2200" b="0" dirty="0"/>
              <a:t> &amp; </a:t>
            </a:r>
            <a:r>
              <a:rPr lang="en-US" sz="2200" b="0" dirty="0" err="1" smtClean="0"/>
              <a:t>leptonsi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diretti</a:t>
            </a:r>
            <a:endParaRPr lang="en-US" sz="2200" b="0" dirty="0"/>
          </a:p>
        </p:txBody>
      </p:sp>
      <p:sp>
        <p:nvSpPr>
          <p:cNvPr id="9" name="Rectangle 10"/>
          <p:cNvSpPr>
            <a:spLocks noRot="1" noChangeArrowheads="1"/>
          </p:cNvSpPr>
          <p:nvPr/>
        </p:nvSpPr>
        <p:spPr bwMode="auto">
          <a:xfrm>
            <a:off x="571500" y="0"/>
            <a:ext cx="7910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Caratterizzazione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degli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eventi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QGP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270000"/>
          </a:xfrm>
        </p:spPr>
        <p:txBody>
          <a:bodyPr>
            <a:norm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iniziali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collisione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571636" y="1428736"/>
            <a:ext cx="450056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err="1">
                <a:latin typeface="+mj-lt"/>
              </a:rPr>
              <a:t>Centralit</a:t>
            </a:r>
            <a:r>
              <a:rPr lang="en-US" altLang="ja-JP" sz="2000" dirty="0" err="1">
                <a:latin typeface="+mj-lt"/>
              </a:rPr>
              <a:t>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latin typeface="+mj-lt"/>
                <a:sym typeface="Symbol" pitchFamily="1" charset="2"/>
              </a:rPr>
              <a:t> </a:t>
            </a:r>
            <a:r>
              <a:rPr lang="en-US" sz="2000" dirty="0" err="1">
                <a:latin typeface="+mj-lt"/>
              </a:rPr>
              <a:t>parametro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d’impatto</a:t>
            </a:r>
            <a:r>
              <a:rPr lang="en-US" sz="2000" dirty="0">
                <a:latin typeface="+mj-lt"/>
              </a:rPr>
              <a:t> (b)     </a:t>
            </a:r>
          </a:p>
          <a:p>
            <a:pPr eaLnBrk="1" hangingPunct="1"/>
            <a:r>
              <a:rPr lang="en-US" sz="2000" dirty="0" err="1">
                <a:latin typeface="+mj-lt"/>
              </a:rPr>
              <a:t>selezione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geometria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della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collisione</a:t>
            </a:r>
            <a:endParaRPr lang="en-US" sz="2000" dirty="0">
              <a:latin typeface="+mj-lt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695324" y="3416858"/>
            <a:ext cx="320040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200" dirty="0">
                <a:latin typeface="Garamond" pitchFamily="18" charset="0"/>
              </a:rPr>
              <a:t> “</a:t>
            </a:r>
            <a:r>
              <a:rPr lang="en-US" sz="2200" u="sng" dirty="0" err="1">
                <a:latin typeface="Garamond" pitchFamily="18" charset="0"/>
              </a:rPr>
              <a:t>centrali</a:t>
            </a:r>
            <a:r>
              <a:rPr lang="en-US" sz="2200" dirty="0">
                <a:latin typeface="Garamond" pitchFamily="18" charset="0"/>
              </a:rPr>
              <a:t>” </a:t>
            </a:r>
            <a:r>
              <a:rPr lang="en-US" sz="2200" dirty="0" smtClean="0">
                <a:latin typeface="Garamond" pitchFamily="18" charset="0"/>
              </a:rPr>
              <a:t>  </a:t>
            </a:r>
            <a:r>
              <a:rPr lang="en-US" sz="2200" dirty="0">
                <a:latin typeface="Garamond" pitchFamily="18" charset="0"/>
              </a:rPr>
              <a:t>=&gt; b ~ 0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733424" y="2786058"/>
            <a:ext cx="3695700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200" dirty="0">
                <a:latin typeface="Garamond" pitchFamily="18" charset="0"/>
              </a:rPr>
              <a:t>“</a:t>
            </a:r>
            <a:r>
              <a:rPr lang="en-US" sz="2200" u="sng" dirty="0" err="1">
                <a:latin typeface="Garamond" pitchFamily="18" charset="0"/>
              </a:rPr>
              <a:t>periferici</a:t>
            </a:r>
            <a:r>
              <a:rPr lang="en-US" sz="2200" dirty="0">
                <a:latin typeface="Garamond" pitchFamily="18" charset="0"/>
              </a:rPr>
              <a:t>” =&gt; b ~ </a:t>
            </a:r>
            <a:r>
              <a:rPr lang="en-US" sz="2200" dirty="0" err="1">
                <a:latin typeface="Garamond" pitchFamily="18" charset="0"/>
              </a:rPr>
              <a:t>b</a:t>
            </a:r>
            <a:r>
              <a:rPr lang="en-US" sz="2200" baseline="-25000" dirty="0" err="1">
                <a:latin typeface="Garamond" pitchFamily="18" charset="0"/>
              </a:rPr>
              <a:t>max</a:t>
            </a:r>
            <a:endParaRPr lang="en-US" sz="2200" dirty="0">
              <a:latin typeface="Garamond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71800" y="2263775"/>
            <a:ext cx="5027613" cy="3611563"/>
            <a:chOff x="3044" y="567"/>
            <a:chExt cx="2659" cy="177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34" y="567"/>
              <a:ext cx="2469" cy="1771"/>
              <a:chOff x="3234" y="567"/>
              <a:chExt cx="2469" cy="1771"/>
            </a:xfrm>
          </p:grpSpPr>
          <p:sp>
            <p:nvSpPr>
              <p:cNvPr id="116744" name="Freeform 8"/>
              <p:cNvSpPr>
                <a:spLocks/>
              </p:cNvSpPr>
              <p:nvPr/>
            </p:nvSpPr>
            <p:spPr bwMode="auto">
              <a:xfrm rot="10800000">
                <a:off x="5078" y="567"/>
                <a:ext cx="273" cy="236"/>
              </a:xfrm>
              <a:custGeom>
                <a:avLst/>
                <a:gdLst/>
                <a:ahLst/>
                <a:cxnLst>
                  <a:cxn ang="0">
                    <a:pos x="430" y="0"/>
                  </a:cxn>
                  <a:cxn ang="0">
                    <a:pos x="177" y="379"/>
                  </a:cxn>
                  <a:cxn ang="0">
                    <a:pos x="0" y="379"/>
                  </a:cxn>
                  <a:cxn ang="0">
                    <a:pos x="168" y="622"/>
                  </a:cxn>
                  <a:cxn ang="0">
                    <a:pos x="631" y="379"/>
                  </a:cxn>
                  <a:cxn ang="0">
                    <a:pos x="465" y="382"/>
                  </a:cxn>
                  <a:cxn ang="0">
                    <a:pos x="720" y="0"/>
                  </a:cxn>
                  <a:cxn ang="0">
                    <a:pos x="430" y="0"/>
                  </a:cxn>
                </a:cxnLst>
                <a:rect l="0" t="0" r="r" b="b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prstDash val="solid"/>
                <a:round/>
                <a:headEnd/>
                <a:tailEnd/>
              </a:ln>
              <a:effectLst/>
              <a:scene3d>
                <a:camera prst="legacyPerspectiveTopRight">
                  <a:rot lat="20099999" lon="21299999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116745" name="Line 9"/>
              <p:cNvSpPr>
                <a:spLocks noChangeShapeType="1"/>
              </p:cNvSpPr>
              <p:nvPr/>
            </p:nvSpPr>
            <p:spPr bwMode="auto">
              <a:xfrm flipH="1">
                <a:off x="3677" y="815"/>
                <a:ext cx="472" cy="70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46" name="Line 10"/>
              <p:cNvSpPr>
                <a:spLocks noChangeShapeType="1"/>
              </p:cNvSpPr>
              <p:nvPr/>
            </p:nvSpPr>
            <p:spPr bwMode="auto">
              <a:xfrm flipH="1">
                <a:off x="3905" y="815"/>
                <a:ext cx="464" cy="69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47" name="Line 11"/>
              <p:cNvSpPr>
                <a:spLocks noChangeShapeType="1"/>
              </p:cNvSpPr>
              <p:nvPr/>
            </p:nvSpPr>
            <p:spPr bwMode="auto">
              <a:xfrm>
                <a:off x="4051" y="962"/>
                <a:ext cx="155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48" name="Line 12"/>
              <p:cNvSpPr>
                <a:spLocks noChangeShapeType="1"/>
              </p:cNvSpPr>
              <p:nvPr/>
            </p:nvSpPr>
            <p:spPr bwMode="auto">
              <a:xfrm>
                <a:off x="4014" y="1696"/>
                <a:ext cx="109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49" name="AutoShape 13"/>
              <p:cNvSpPr>
                <a:spLocks noChangeArrowheads="1"/>
              </p:cNvSpPr>
              <p:nvPr/>
            </p:nvSpPr>
            <p:spPr bwMode="auto">
              <a:xfrm>
                <a:off x="3234" y="812"/>
                <a:ext cx="2469" cy="1361"/>
              </a:xfrm>
              <a:prstGeom prst="parallelogram">
                <a:avLst>
                  <a:gd name="adj" fmla="val 67307"/>
                </a:avLst>
              </a:prstGeom>
              <a:noFill/>
              <a:ln w="2857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50" name="Line 14"/>
              <p:cNvSpPr>
                <a:spLocks noChangeShapeType="1"/>
              </p:cNvSpPr>
              <p:nvPr/>
            </p:nvSpPr>
            <p:spPr bwMode="auto">
              <a:xfrm flipH="1">
                <a:off x="3234" y="1879"/>
                <a:ext cx="198" cy="29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51" name="Line 15"/>
              <p:cNvSpPr>
                <a:spLocks noChangeShapeType="1"/>
              </p:cNvSpPr>
              <p:nvPr/>
            </p:nvSpPr>
            <p:spPr bwMode="auto">
              <a:xfrm flipH="1">
                <a:off x="4015" y="815"/>
                <a:ext cx="574" cy="85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52" name="Freeform 16"/>
              <p:cNvSpPr>
                <a:spLocks/>
              </p:cNvSpPr>
              <p:nvPr/>
            </p:nvSpPr>
            <p:spPr bwMode="auto">
              <a:xfrm rot="10800000" flipV="1">
                <a:off x="3992" y="1585"/>
                <a:ext cx="192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53" name="Line 17"/>
              <p:cNvSpPr>
                <a:spLocks noChangeShapeType="1"/>
              </p:cNvSpPr>
              <p:nvPr/>
            </p:nvSpPr>
            <p:spPr bwMode="auto">
              <a:xfrm flipH="1">
                <a:off x="3889" y="1542"/>
                <a:ext cx="423" cy="62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54" name="Text Box 18"/>
              <p:cNvSpPr txBox="1">
                <a:spLocks noChangeArrowheads="1"/>
              </p:cNvSpPr>
              <p:nvPr/>
            </p:nvSpPr>
            <p:spPr bwMode="auto">
              <a:xfrm>
                <a:off x="4683" y="2188"/>
                <a:ext cx="14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Times New Roman" pitchFamily="1" charset="0"/>
                  </a:rPr>
                  <a:t>x</a:t>
                </a:r>
              </a:p>
            </p:txBody>
          </p:sp>
          <p:sp>
            <p:nvSpPr>
              <p:cNvPr id="116755" name="Text Box 19"/>
              <p:cNvSpPr txBox="1">
                <a:spLocks noChangeArrowheads="1"/>
              </p:cNvSpPr>
              <p:nvPr/>
            </p:nvSpPr>
            <p:spPr bwMode="auto">
              <a:xfrm>
                <a:off x="3952" y="751"/>
                <a:ext cx="13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Times New Roman" pitchFamily="1" charset="0"/>
                  </a:rPr>
                  <a:t>z</a:t>
                </a:r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4646" y="686"/>
                <a:ext cx="784" cy="763"/>
                <a:chOff x="3157" y="3025"/>
                <a:chExt cx="1026" cy="999"/>
              </a:xfrm>
            </p:grpSpPr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3157" y="3025"/>
                  <a:ext cx="1026" cy="999"/>
                  <a:chOff x="4130" y="2180"/>
                  <a:chExt cx="1026" cy="999"/>
                </a:xfrm>
              </p:grpSpPr>
              <p:sp>
                <p:nvSpPr>
                  <p:cNvPr id="1167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1"/>
                    <a:ext cx="981" cy="98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75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153" y="2180"/>
                    <a:ext cx="981" cy="981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760" name="Freeform 24"/>
                  <p:cNvSpPr>
                    <a:spLocks/>
                  </p:cNvSpPr>
                  <p:nvPr/>
                </p:nvSpPr>
                <p:spPr bwMode="auto">
                  <a:xfrm>
                    <a:off x="4130" y="2579"/>
                    <a:ext cx="1026" cy="600"/>
                  </a:xfrm>
                  <a:custGeom>
                    <a:avLst/>
                    <a:gdLst/>
                    <a:ahLst/>
                    <a:cxnLst>
                      <a:cxn ang="0">
                        <a:pos x="43" y="123"/>
                      </a:cxn>
                      <a:cxn ang="0">
                        <a:pos x="120" y="181"/>
                      </a:cxn>
                      <a:cxn ang="0">
                        <a:pos x="262" y="250"/>
                      </a:cxn>
                      <a:cxn ang="0">
                        <a:pos x="432" y="280"/>
                      </a:cxn>
                      <a:cxn ang="0">
                        <a:pos x="634" y="259"/>
                      </a:cxn>
                      <a:cxn ang="0">
                        <a:pos x="799" y="201"/>
                      </a:cxn>
                      <a:cxn ang="0">
                        <a:pos x="937" y="90"/>
                      </a:cxn>
                      <a:cxn ang="0">
                        <a:pos x="1026" y="9"/>
                      </a:cxn>
                      <a:cxn ang="0">
                        <a:pos x="1019" y="144"/>
                      </a:cxn>
                      <a:cxn ang="0">
                        <a:pos x="992" y="267"/>
                      </a:cxn>
                      <a:cxn ang="0">
                        <a:pos x="929" y="384"/>
                      </a:cxn>
                      <a:cxn ang="0">
                        <a:pos x="857" y="467"/>
                      </a:cxn>
                      <a:cxn ang="0">
                        <a:pos x="749" y="542"/>
                      </a:cxn>
                      <a:cxn ang="0">
                        <a:pos x="610" y="588"/>
                      </a:cxn>
                      <a:cxn ang="0">
                        <a:pos x="455" y="594"/>
                      </a:cxn>
                      <a:cxn ang="0">
                        <a:pos x="310" y="553"/>
                      </a:cxn>
                      <a:cxn ang="0">
                        <a:pos x="193" y="479"/>
                      </a:cxn>
                      <a:cxn ang="0">
                        <a:pos x="95" y="368"/>
                      </a:cxn>
                      <a:cxn ang="0">
                        <a:pos x="36" y="237"/>
                      </a:cxn>
                      <a:cxn ang="0">
                        <a:pos x="1" y="73"/>
                      </a:cxn>
                      <a:cxn ang="0">
                        <a:pos x="43" y="123"/>
                      </a:cxn>
                    </a:cxnLst>
                    <a:rect l="0" t="0" r="r" b="b"/>
                    <a:pathLst>
                      <a:path w="1026" h="600">
                        <a:moveTo>
                          <a:pt x="43" y="123"/>
                        </a:moveTo>
                        <a:cubicBezTo>
                          <a:pt x="61" y="136"/>
                          <a:pt x="84" y="160"/>
                          <a:pt x="120" y="181"/>
                        </a:cubicBezTo>
                        <a:cubicBezTo>
                          <a:pt x="156" y="202"/>
                          <a:pt x="210" y="233"/>
                          <a:pt x="262" y="250"/>
                        </a:cubicBezTo>
                        <a:cubicBezTo>
                          <a:pt x="314" y="267"/>
                          <a:pt x="370" y="279"/>
                          <a:pt x="432" y="280"/>
                        </a:cubicBezTo>
                        <a:cubicBezTo>
                          <a:pt x="494" y="281"/>
                          <a:pt x="573" y="272"/>
                          <a:pt x="634" y="259"/>
                        </a:cubicBezTo>
                        <a:cubicBezTo>
                          <a:pt x="695" y="246"/>
                          <a:pt x="749" y="229"/>
                          <a:pt x="799" y="201"/>
                        </a:cubicBezTo>
                        <a:cubicBezTo>
                          <a:pt x="849" y="173"/>
                          <a:pt x="899" y="122"/>
                          <a:pt x="937" y="90"/>
                        </a:cubicBezTo>
                        <a:cubicBezTo>
                          <a:pt x="975" y="58"/>
                          <a:pt x="1012" y="0"/>
                          <a:pt x="1026" y="9"/>
                        </a:cubicBezTo>
                        <a:cubicBezTo>
                          <a:pt x="1021" y="13"/>
                          <a:pt x="1025" y="101"/>
                          <a:pt x="1019" y="144"/>
                        </a:cubicBezTo>
                        <a:cubicBezTo>
                          <a:pt x="1013" y="187"/>
                          <a:pt x="1007" y="227"/>
                          <a:pt x="992" y="267"/>
                        </a:cubicBezTo>
                        <a:cubicBezTo>
                          <a:pt x="978" y="307"/>
                          <a:pt x="952" y="351"/>
                          <a:pt x="929" y="384"/>
                        </a:cubicBezTo>
                        <a:cubicBezTo>
                          <a:pt x="907" y="417"/>
                          <a:pt x="886" y="440"/>
                          <a:pt x="857" y="467"/>
                        </a:cubicBezTo>
                        <a:cubicBezTo>
                          <a:pt x="827" y="493"/>
                          <a:pt x="790" y="521"/>
                          <a:pt x="749" y="542"/>
                        </a:cubicBezTo>
                        <a:cubicBezTo>
                          <a:pt x="708" y="562"/>
                          <a:pt x="659" y="580"/>
                          <a:pt x="610" y="588"/>
                        </a:cubicBezTo>
                        <a:cubicBezTo>
                          <a:pt x="561" y="596"/>
                          <a:pt x="505" y="600"/>
                          <a:pt x="455" y="594"/>
                        </a:cubicBezTo>
                        <a:cubicBezTo>
                          <a:pt x="404" y="588"/>
                          <a:pt x="353" y="572"/>
                          <a:pt x="310" y="553"/>
                        </a:cubicBezTo>
                        <a:cubicBezTo>
                          <a:pt x="267" y="533"/>
                          <a:pt x="229" y="510"/>
                          <a:pt x="193" y="479"/>
                        </a:cubicBezTo>
                        <a:cubicBezTo>
                          <a:pt x="157" y="448"/>
                          <a:pt x="121" y="408"/>
                          <a:pt x="95" y="368"/>
                        </a:cubicBezTo>
                        <a:cubicBezTo>
                          <a:pt x="69" y="328"/>
                          <a:pt x="52" y="286"/>
                          <a:pt x="36" y="237"/>
                        </a:cubicBezTo>
                        <a:cubicBezTo>
                          <a:pt x="20" y="188"/>
                          <a:pt x="0" y="92"/>
                          <a:pt x="1" y="73"/>
                        </a:cubicBezTo>
                        <a:lnTo>
                          <a:pt x="43" y="12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50000"/>
                    </a:schemeClr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761" name="Freeform 25"/>
                  <p:cNvSpPr>
                    <a:spLocks/>
                  </p:cNvSpPr>
                  <p:nvPr/>
                </p:nvSpPr>
                <p:spPr bwMode="auto">
                  <a:xfrm>
                    <a:off x="4153" y="2604"/>
                    <a:ext cx="979" cy="257"/>
                  </a:xfrm>
                  <a:custGeom>
                    <a:avLst/>
                    <a:gdLst/>
                    <a:ahLst/>
                    <a:cxnLst>
                      <a:cxn ang="0">
                        <a:pos x="0" y="78"/>
                      </a:cxn>
                      <a:cxn ang="0">
                        <a:pos x="101" y="160"/>
                      </a:cxn>
                      <a:cxn ang="0">
                        <a:pos x="263" y="232"/>
                      </a:cxn>
                      <a:cxn ang="0">
                        <a:pos x="404" y="256"/>
                      </a:cxn>
                      <a:cxn ang="0">
                        <a:pos x="608" y="238"/>
                      </a:cxn>
                      <a:cxn ang="0">
                        <a:pos x="800" y="160"/>
                      </a:cxn>
                      <a:cxn ang="0">
                        <a:pos x="979" y="0"/>
                      </a:cxn>
                    </a:cxnLst>
                    <a:rect l="0" t="0" r="r" b="b"/>
                    <a:pathLst>
                      <a:path w="979" h="257">
                        <a:moveTo>
                          <a:pt x="0" y="78"/>
                        </a:moveTo>
                        <a:cubicBezTo>
                          <a:pt x="17" y="92"/>
                          <a:pt x="57" y="134"/>
                          <a:pt x="101" y="160"/>
                        </a:cubicBezTo>
                        <a:cubicBezTo>
                          <a:pt x="145" y="186"/>
                          <a:pt x="213" y="216"/>
                          <a:pt x="263" y="232"/>
                        </a:cubicBezTo>
                        <a:cubicBezTo>
                          <a:pt x="313" y="248"/>
                          <a:pt x="347" y="255"/>
                          <a:pt x="404" y="256"/>
                        </a:cubicBezTo>
                        <a:cubicBezTo>
                          <a:pt x="461" y="257"/>
                          <a:pt x="542" y="254"/>
                          <a:pt x="608" y="238"/>
                        </a:cubicBezTo>
                        <a:cubicBezTo>
                          <a:pt x="674" y="222"/>
                          <a:pt x="738" y="200"/>
                          <a:pt x="800" y="160"/>
                        </a:cubicBezTo>
                        <a:cubicBezTo>
                          <a:pt x="862" y="120"/>
                          <a:pt x="942" y="33"/>
                          <a:pt x="979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16762" name="Freeform 26"/>
                <p:cNvSpPr>
                  <a:spLocks/>
                </p:cNvSpPr>
                <p:nvPr/>
              </p:nvSpPr>
              <p:spPr bwMode="auto">
                <a:xfrm>
                  <a:off x="3175" y="3162"/>
                  <a:ext cx="252" cy="715"/>
                </a:xfrm>
                <a:custGeom>
                  <a:avLst/>
                  <a:gdLst/>
                  <a:ahLst/>
                  <a:cxnLst>
                    <a:cxn ang="0">
                      <a:pos x="84" y="643"/>
                    </a:cxn>
                    <a:cxn ang="0">
                      <a:pos x="24" y="519"/>
                    </a:cxn>
                    <a:cxn ang="0">
                      <a:pos x="1" y="351"/>
                    </a:cxn>
                    <a:cxn ang="0">
                      <a:pos x="30" y="205"/>
                    </a:cxn>
                    <a:cxn ang="0">
                      <a:pos x="100" y="73"/>
                    </a:cxn>
                    <a:cxn ang="0">
                      <a:pos x="166" y="4"/>
                    </a:cxn>
                    <a:cxn ang="0">
                      <a:pos x="225" y="171"/>
                    </a:cxn>
                    <a:cxn ang="0">
                      <a:pos x="249" y="337"/>
                    </a:cxn>
                    <a:cxn ang="0">
                      <a:pos x="241" y="514"/>
                    </a:cxn>
                    <a:cxn ang="0">
                      <a:pos x="199" y="636"/>
                    </a:cxn>
                    <a:cxn ang="0">
                      <a:pos x="142" y="712"/>
                    </a:cxn>
                    <a:cxn ang="0">
                      <a:pos x="84" y="643"/>
                    </a:cxn>
                  </a:cxnLst>
                  <a:rect l="0" t="0" r="r" b="b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16763" name="Line 27"/>
              <p:cNvSpPr>
                <a:spLocks noChangeShapeType="1"/>
              </p:cNvSpPr>
              <p:nvPr/>
            </p:nvSpPr>
            <p:spPr bwMode="auto">
              <a:xfrm>
                <a:off x="4160" y="812"/>
                <a:ext cx="641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64" name="Line 28"/>
              <p:cNvSpPr>
                <a:spLocks noChangeShapeType="1"/>
              </p:cNvSpPr>
              <p:nvPr/>
            </p:nvSpPr>
            <p:spPr bwMode="auto">
              <a:xfrm>
                <a:off x="4394" y="962"/>
                <a:ext cx="459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65" name="Line 29"/>
              <p:cNvSpPr>
                <a:spLocks noChangeShapeType="1"/>
              </p:cNvSpPr>
              <p:nvPr/>
            </p:nvSpPr>
            <p:spPr bwMode="auto">
              <a:xfrm>
                <a:off x="3950" y="1108"/>
                <a:ext cx="91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66" name="Line 30"/>
              <p:cNvSpPr>
                <a:spLocks noChangeShapeType="1"/>
              </p:cNvSpPr>
              <p:nvPr/>
            </p:nvSpPr>
            <p:spPr bwMode="auto">
              <a:xfrm flipH="1">
                <a:off x="4612" y="1052"/>
                <a:ext cx="248" cy="36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67" name="Line 31"/>
              <p:cNvSpPr>
                <a:spLocks noChangeShapeType="1"/>
              </p:cNvSpPr>
              <p:nvPr/>
            </p:nvSpPr>
            <p:spPr bwMode="auto">
              <a:xfrm>
                <a:off x="3851" y="1255"/>
                <a:ext cx="1557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68" name="Line 32"/>
              <p:cNvSpPr>
                <a:spLocks noChangeShapeType="1"/>
              </p:cNvSpPr>
              <p:nvPr/>
            </p:nvSpPr>
            <p:spPr bwMode="auto">
              <a:xfrm flipH="1">
                <a:off x="3892" y="812"/>
                <a:ext cx="910" cy="135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69" name="Line 33"/>
              <p:cNvSpPr>
                <a:spLocks noChangeShapeType="1"/>
              </p:cNvSpPr>
              <p:nvPr/>
            </p:nvSpPr>
            <p:spPr bwMode="auto">
              <a:xfrm>
                <a:off x="3752" y="1402"/>
                <a:ext cx="1557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4241" y="1112"/>
                <a:ext cx="374" cy="753"/>
                <a:chOff x="3811" y="2604"/>
                <a:chExt cx="489" cy="985"/>
              </a:xfrm>
            </p:grpSpPr>
            <p:sp>
              <p:nvSpPr>
                <p:cNvPr id="116771" name="Oval 35"/>
                <p:cNvSpPr>
                  <a:spLocks noChangeArrowheads="1"/>
                </p:cNvSpPr>
                <p:nvPr/>
              </p:nvSpPr>
              <p:spPr bwMode="auto">
                <a:xfrm>
                  <a:off x="3811" y="2605"/>
                  <a:ext cx="488" cy="98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72" name="Freeform 36"/>
                <p:cNvSpPr>
                  <a:spLocks/>
                </p:cNvSpPr>
                <p:nvPr/>
              </p:nvSpPr>
              <p:spPr bwMode="auto">
                <a:xfrm>
                  <a:off x="3811" y="3074"/>
                  <a:ext cx="489" cy="515"/>
                </a:xfrm>
                <a:custGeom>
                  <a:avLst/>
                  <a:gdLst/>
                  <a:ahLst/>
                  <a:cxnLst>
                    <a:cxn ang="0">
                      <a:pos x="13" y="46"/>
                    </a:cxn>
                    <a:cxn ang="0">
                      <a:pos x="65" y="81"/>
                    </a:cxn>
                    <a:cxn ang="0">
                      <a:pos x="121" y="97"/>
                    </a:cxn>
                    <a:cxn ang="0">
                      <a:pos x="176" y="112"/>
                    </a:cxn>
                    <a:cxn ang="0">
                      <a:pos x="241" y="114"/>
                    </a:cxn>
                    <a:cxn ang="0">
                      <a:pos x="313" y="103"/>
                    </a:cxn>
                    <a:cxn ang="0">
                      <a:pos x="385" y="78"/>
                    </a:cxn>
                    <a:cxn ang="0">
                      <a:pos x="452" y="29"/>
                    </a:cxn>
                    <a:cxn ang="0">
                      <a:pos x="485" y="7"/>
                    </a:cxn>
                    <a:cxn ang="0">
                      <a:pos x="487" y="70"/>
                    </a:cxn>
                    <a:cxn ang="0">
                      <a:pos x="474" y="190"/>
                    </a:cxn>
                    <a:cxn ang="0">
                      <a:pos x="444" y="304"/>
                    </a:cxn>
                    <a:cxn ang="0">
                      <a:pos x="408" y="385"/>
                    </a:cxn>
                    <a:cxn ang="0">
                      <a:pos x="356" y="458"/>
                    </a:cxn>
                    <a:cxn ang="0">
                      <a:pos x="289" y="503"/>
                    </a:cxn>
                    <a:cxn ang="0">
                      <a:pos x="214" y="509"/>
                    </a:cxn>
                    <a:cxn ang="0">
                      <a:pos x="143" y="469"/>
                    </a:cxn>
                    <a:cxn ang="0">
                      <a:pos x="87" y="397"/>
                    </a:cxn>
                    <a:cxn ang="0">
                      <a:pos x="39" y="289"/>
                    </a:cxn>
                    <a:cxn ang="0">
                      <a:pos x="10" y="161"/>
                    </a:cxn>
                    <a:cxn ang="0">
                      <a:pos x="0" y="28"/>
                    </a:cxn>
                    <a:cxn ang="0">
                      <a:pos x="13" y="46"/>
                    </a:cxn>
                  </a:cxnLst>
                  <a:rect l="0" t="0" r="r" b="b"/>
                  <a:pathLst>
                    <a:path w="489" h="515">
                      <a:moveTo>
                        <a:pt x="13" y="46"/>
                      </a:moveTo>
                      <a:cubicBezTo>
                        <a:pt x="24" y="55"/>
                        <a:pt x="47" y="72"/>
                        <a:pt x="65" y="81"/>
                      </a:cubicBezTo>
                      <a:cubicBezTo>
                        <a:pt x="83" y="90"/>
                        <a:pt x="103" y="92"/>
                        <a:pt x="121" y="97"/>
                      </a:cubicBezTo>
                      <a:cubicBezTo>
                        <a:pt x="139" y="102"/>
                        <a:pt x="156" y="109"/>
                        <a:pt x="176" y="112"/>
                      </a:cubicBezTo>
                      <a:cubicBezTo>
                        <a:pt x="196" y="115"/>
                        <a:pt x="218" y="115"/>
                        <a:pt x="241" y="114"/>
                      </a:cubicBezTo>
                      <a:cubicBezTo>
                        <a:pt x="264" y="113"/>
                        <a:pt x="289" y="109"/>
                        <a:pt x="313" y="103"/>
                      </a:cubicBezTo>
                      <a:cubicBezTo>
                        <a:pt x="337" y="97"/>
                        <a:pt x="362" y="90"/>
                        <a:pt x="385" y="78"/>
                      </a:cubicBezTo>
                      <a:cubicBezTo>
                        <a:pt x="408" y="66"/>
                        <a:pt x="435" y="41"/>
                        <a:pt x="452" y="29"/>
                      </a:cubicBezTo>
                      <a:cubicBezTo>
                        <a:pt x="469" y="17"/>
                        <a:pt x="479" y="0"/>
                        <a:pt x="485" y="7"/>
                      </a:cubicBezTo>
                      <a:cubicBezTo>
                        <a:pt x="483" y="11"/>
                        <a:pt x="489" y="40"/>
                        <a:pt x="487" y="70"/>
                      </a:cubicBezTo>
                      <a:cubicBezTo>
                        <a:pt x="485" y="100"/>
                        <a:pt x="481" y="151"/>
                        <a:pt x="474" y="190"/>
                      </a:cubicBezTo>
                      <a:cubicBezTo>
                        <a:pt x="467" y="229"/>
                        <a:pt x="455" y="272"/>
                        <a:pt x="444" y="304"/>
                      </a:cubicBezTo>
                      <a:cubicBezTo>
                        <a:pt x="433" y="336"/>
                        <a:pt x="423" y="359"/>
                        <a:pt x="408" y="385"/>
                      </a:cubicBezTo>
                      <a:cubicBezTo>
                        <a:pt x="394" y="411"/>
                        <a:pt x="376" y="438"/>
                        <a:pt x="356" y="458"/>
                      </a:cubicBezTo>
                      <a:cubicBezTo>
                        <a:pt x="336" y="478"/>
                        <a:pt x="313" y="495"/>
                        <a:pt x="289" y="503"/>
                      </a:cubicBezTo>
                      <a:cubicBezTo>
                        <a:pt x="265" y="511"/>
                        <a:pt x="238" y="515"/>
                        <a:pt x="214" y="509"/>
                      </a:cubicBezTo>
                      <a:cubicBezTo>
                        <a:pt x="189" y="503"/>
                        <a:pt x="164" y="488"/>
                        <a:pt x="143" y="469"/>
                      </a:cubicBezTo>
                      <a:cubicBezTo>
                        <a:pt x="122" y="450"/>
                        <a:pt x="104" y="427"/>
                        <a:pt x="87" y="397"/>
                      </a:cubicBezTo>
                      <a:cubicBezTo>
                        <a:pt x="69" y="367"/>
                        <a:pt x="52" y="328"/>
                        <a:pt x="39" y="289"/>
                      </a:cubicBezTo>
                      <a:cubicBezTo>
                        <a:pt x="27" y="250"/>
                        <a:pt x="17" y="204"/>
                        <a:pt x="10" y="161"/>
                      </a:cubicBezTo>
                      <a:cubicBezTo>
                        <a:pt x="4" y="118"/>
                        <a:pt x="0" y="47"/>
                        <a:pt x="0" y="28"/>
                      </a:cubicBezTo>
                      <a:lnTo>
                        <a:pt x="13" y="4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73" name="Freeform 37"/>
                <p:cNvSpPr>
                  <a:spLocks/>
                </p:cNvSpPr>
                <p:nvPr/>
              </p:nvSpPr>
              <p:spPr bwMode="auto">
                <a:xfrm>
                  <a:off x="3811" y="3076"/>
                  <a:ext cx="487" cy="110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74" name="Oval 38"/>
                <p:cNvSpPr>
                  <a:spLocks noChangeArrowheads="1"/>
                </p:cNvSpPr>
                <p:nvPr/>
              </p:nvSpPr>
              <p:spPr bwMode="auto">
                <a:xfrm>
                  <a:off x="3811" y="2604"/>
                  <a:ext cx="488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16775" name="Line 39"/>
              <p:cNvSpPr>
                <a:spLocks noChangeShapeType="1"/>
              </p:cNvSpPr>
              <p:nvPr/>
            </p:nvSpPr>
            <p:spPr bwMode="auto">
              <a:xfrm flipH="1">
                <a:off x="4560" y="1152"/>
                <a:ext cx="683" cy="10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76" name="Line 40"/>
              <p:cNvSpPr>
                <a:spLocks noChangeShapeType="1"/>
              </p:cNvSpPr>
              <p:nvPr/>
            </p:nvSpPr>
            <p:spPr bwMode="auto">
              <a:xfrm flipH="1">
                <a:off x="4341" y="1209"/>
                <a:ext cx="644" cy="9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77" name="Line 41"/>
              <p:cNvSpPr>
                <a:spLocks noChangeShapeType="1"/>
              </p:cNvSpPr>
              <p:nvPr/>
            </p:nvSpPr>
            <p:spPr bwMode="auto">
              <a:xfrm>
                <a:off x="4493" y="1548"/>
                <a:ext cx="716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78" name="Line 42"/>
              <p:cNvSpPr>
                <a:spLocks noChangeShapeType="1"/>
              </p:cNvSpPr>
              <p:nvPr/>
            </p:nvSpPr>
            <p:spPr bwMode="auto">
              <a:xfrm flipH="1">
                <a:off x="4082" y="733"/>
                <a:ext cx="119" cy="1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79" name="Line 43"/>
              <p:cNvSpPr>
                <a:spLocks noChangeShapeType="1"/>
              </p:cNvSpPr>
              <p:nvPr/>
            </p:nvSpPr>
            <p:spPr bwMode="auto">
              <a:xfrm flipH="1">
                <a:off x="4108" y="1530"/>
                <a:ext cx="432" cy="643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80" name="Line 44"/>
              <p:cNvSpPr>
                <a:spLocks noChangeShapeType="1"/>
              </p:cNvSpPr>
              <p:nvPr/>
            </p:nvSpPr>
            <p:spPr bwMode="auto">
              <a:xfrm flipH="1">
                <a:off x="4207" y="1541"/>
                <a:ext cx="106" cy="15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81" name="Line 45"/>
              <p:cNvSpPr>
                <a:spLocks noChangeShapeType="1"/>
              </p:cNvSpPr>
              <p:nvPr/>
            </p:nvSpPr>
            <p:spPr bwMode="auto">
              <a:xfrm>
                <a:off x="3967" y="1549"/>
                <a:ext cx="36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3424" y="1488"/>
                <a:ext cx="776" cy="764"/>
                <a:chOff x="3424" y="1488"/>
                <a:chExt cx="776" cy="764"/>
              </a:xfrm>
            </p:grpSpPr>
            <p:sp>
              <p:nvSpPr>
                <p:cNvPr id="116783" name="Oval 47"/>
                <p:cNvSpPr>
                  <a:spLocks noChangeArrowheads="1"/>
                </p:cNvSpPr>
                <p:nvPr/>
              </p:nvSpPr>
              <p:spPr bwMode="auto">
                <a:xfrm>
                  <a:off x="3435" y="1489"/>
                  <a:ext cx="749" cy="74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84" name="Oval 48"/>
                <p:cNvSpPr>
                  <a:spLocks noChangeArrowheads="1"/>
                </p:cNvSpPr>
                <p:nvPr/>
              </p:nvSpPr>
              <p:spPr bwMode="auto">
                <a:xfrm>
                  <a:off x="3433" y="1488"/>
                  <a:ext cx="749" cy="749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85" name="Freeform 49"/>
                <p:cNvSpPr>
                  <a:spLocks/>
                </p:cNvSpPr>
                <p:nvPr/>
              </p:nvSpPr>
              <p:spPr bwMode="auto">
                <a:xfrm>
                  <a:off x="3424" y="1799"/>
                  <a:ext cx="776" cy="453"/>
                </a:xfrm>
                <a:custGeom>
                  <a:avLst/>
                  <a:gdLst/>
                  <a:ahLst/>
                  <a:cxnLst>
                    <a:cxn ang="0">
                      <a:pos x="22" y="106"/>
                    </a:cxn>
                    <a:cxn ang="0">
                      <a:pos x="100" y="166"/>
                    </a:cxn>
                    <a:cxn ang="0">
                      <a:pos x="262" y="238"/>
                    </a:cxn>
                    <a:cxn ang="0">
                      <a:pos x="403" y="262"/>
                    </a:cxn>
                    <a:cxn ang="0">
                      <a:pos x="607" y="244"/>
                    </a:cxn>
                    <a:cxn ang="0">
                      <a:pos x="769" y="183"/>
                    </a:cxn>
                    <a:cxn ang="0">
                      <a:pos x="907" y="82"/>
                    </a:cxn>
                    <a:cxn ang="0">
                      <a:pos x="978" y="7"/>
                    </a:cxn>
                    <a:cxn ang="0">
                      <a:pos x="978" y="123"/>
                    </a:cxn>
                    <a:cxn ang="0">
                      <a:pos x="952" y="243"/>
                    </a:cxn>
                    <a:cxn ang="0">
                      <a:pos x="891" y="357"/>
                    </a:cxn>
                    <a:cxn ang="0">
                      <a:pos x="820" y="438"/>
                    </a:cxn>
                    <a:cxn ang="0">
                      <a:pos x="715" y="511"/>
                    </a:cxn>
                    <a:cxn ang="0">
                      <a:pos x="580" y="556"/>
                    </a:cxn>
                    <a:cxn ang="0">
                      <a:pos x="429" y="562"/>
                    </a:cxn>
                    <a:cxn ang="0">
                      <a:pos x="288" y="522"/>
                    </a:cxn>
                    <a:cxn ang="0">
                      <a:pos x="174" y="450"/>
                    </a:cxn>
                    <a:cxn ang="0">
                      <a:pos x="79" y="342"/>
                    </a:cxn>
                    <a:cxn ang="0">
                      <a:pos x="21" y="214"/>
                    </a:cxn>
                    <a:cxn ang="0">
                      <a:pos x="0" y="81"/>
                    </a:cxn>
                    <a:cxn ang="0">
                      <a:pos x="22" y="106"/>
                    </a:cxn>
                  </a:cxnLst>
                  <a:rect l="0" t="0" r="r" b="b"/>
                  <a:pathLst>
                    <a:path w="982" h="568">
                      <a:moveTo>
                        <a:pt x="22" y="106"/>
                      </a:moveTo>
                      <a:cubicBezTo>
                        <a:pt x="39" y="120"/>
                        <a:pt x="60" y="144"/>
                        <a:pt x="100" y="166"/>
                      </a:cubicBezTo>
                      <a:cubicBezTo>
                        <a:pt x="140" y="188"/>
                        <a:pt x="212" y="222"/>
                        <a:pt x="262" y="238"/>
                      </a:cubicBezTo>
                      <a:cubicBezTo>
                        <a:pt x="312" y="254"/>
                        <a:pt x="346" y="261"/>
                        <a:pt x="403" y="262"/>
                      </a:cubicBezTo>
                      <a:cubicBezTo>
                        <a:pt x="460" y="263"/>
                        <a:pt x="546" y="257"/>
                        <a:pt x="607" y="244"/>
                      </a:cubicBezTo>
                      <a:cubicBezTo>
                        <a:pt x="668" y="231"/>
                        <a:pt x="719" y="210"/>
                        <a:pt x="769" y="183"/>
                      </a:cubicBezTo>
                      <a:cubicBezTo>
                        <a:pt x="819" y="156"/>
                        <a:pt x="872" y="111"/>
                        <a:pt x="907" y="82"/>
                      </a:cubicBezTo>
                      <a:cubicBezTo>
                        <a:pt x="942" y="53"/>
                        <a:pt x="966" y="0"/>
                        <a:pt x="978" y="7"/>
                      </a:cubicBezTo>
                      <a:cubicBezTo>
                        <a:pt x="973" y="11"/>
                        <a:pt x="982" y="84"/>
                        <a:pt x="978" y="123"/>
                      </a:cubicBezTo>
                      <a:cubicBezTo>
                        <a:pt x="974" y="162"/>
                        <a:pt x="966" y="204"/>
                        <a:pt x="952" y="243"/>
                      </a:cubicBezTo>
                      <a:cubicBezTo>
                        <a:pt x="938" y="282"/>
                        <a:pt x="913" y="325"/>
                        <a:pt x="891" y="357"/>
                      </a:cubicBezTo>
                      <a:cubicBezTo>
                        <a:pt x="869" y="389"/>
                        <a:pt x="849" y="412"/>
                        <a:pt x="820" y="438"/>
                      </a:cubicBezTo>
                      <a:cubicBezTo>
                        <a:pt x="791" y="464"/>
                        <a:pt x="755" y="491"/>
                        <a:pt x="715" y="511"/>
                      </a:cubicBezTo>
                      <a:cubicBezTo>
                        <a:pt x="675" y="531"/>
                        <a:pt x="628" y="548"/>
                        <a:pt x="580" y="556"/>
                      </a:cubicBezTo>
                      <a:cubicBezTo>
                        <a:pt x="532" y="564"/>
                        <a:pt x="478" y="568"/>
                        <a:pt x="429" y="562"/>
                      </a:cubicBezTo>
                      <a:cubicBezTo>
                        <a:pt x="380" y="556"/>
                        <a:pt x="330" y="541"/>
                        <a:pt x="288" y="522"/>
                      </a:cubicBezTo>
                      <a:cubicBezTo>
                        <a:pt x="246" y="503"/>
                        <a:pt x="209" y="480"/>
                        <a:pt x="174" y="450"/>
                      </a:cubicBezTo>
                      <a:cubicBezTo>
                        <a:pt x="139" y="420"/>
                        <a:pt x="104" y="381"/>
                        <a:pt x="79" y="342"/>
                      </a:cubicBezTo>
                      <a:cubicBezTo>
                        <a:pt x="54" y="303"/>
                        <a:pt x="34" y="257"/>
                        <a:pt x="21" y="214"/>
                      </a:cubicBezTo>
                      <a:cubicBezTo>
                        <a:pt x="8" y="171"/>
                        <a:pt x="0" y="99"/>
                        <a:pt x="0" y="81"/>
                      </a:cubicBezTo>
                      <a:lnTo>
                        <a:pt x="22" y="106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86" name="Freeform 50"/>
                <p:cNvSpPr>
                  <a:spLocks/>
                </p:cNvSpPr>
                <p:nvPr/>
              </p:nvSpPr>
              <p:spPr bwMode="auto">
                <a:xfrm rot="10800000" flipV="1">
                  <a:off x="3992" y="1580"/>
                  <a:ext cx="193" cy="546"/>
                </a:xfrm>
                <a:custGeom>
                  <a:avLst/>
                  <a:gdLst/>
                  <a:ahLst/>
                  <a:cxnLst>
                    <a:cxn ang="0">
                      <a:pos x="84" y="643"/>
                    </a:cxn>
                    <a:cxn ang="0">
                      <a:pos x="24" y="519"/>
                    </a:cxn>
                    <a:cxn ang="0">
                      <a:pos x="1" y="351"/>
                    </a:cxn>
                    <a:cxn ang="0">
                      <a:pos x="30" y="205"/>
                    </a:cxn>
                    <a:cxn ang="0">
                      <a:pos x="100" y="73"/>
                    </a:cxn>
                    <a:cxn ang="0">
                      <a:pos x="166" y="4"/>
                    </a:cxn>
                    <a:cxn ang="0">
                      <a:pos x="225" y="171"/>
                    </a:cxn>
                    <a:cxn ang="0">
                      <a:pos x="249" y="337"/>
                    </a:cxn>
                    <a:cxn ang="0">
                      <a:pos x="241" y="514"/>
                    </a:cxn>
                    <a:cxn ang="0">
                      <a:pos x="199" y="636"/>
                    </a:cxn>
                    <a:cxn ang="0">
                      <a:pos x="142" y="712"/>
                    </a:cxn>
                    <a:cxn ang="0">
                      <a:pos x="84" y="643"/>
                    </a:cxn>
                  </a:cxnLst>
                  <a:rect l="0" t="0" r="r" b="b"/>
                  <a:pathLst>
                    <a:path w="252" h="715">
                      <a:moveTo>
                        <a:pt x="84" y="643"/>
                      </a:moveTo>
                      <a:cubicBezTo>
                        <a:pt x="64" y="611"/>
                        <a:pt x="38" y="568"/>
                        <a:pt x="24" y="519"/>
                      </a:cubicBezTo>
                      <a:cubicBezTo>
                        <a:pt x="10" y="470"/>
                        <a:pt x="0" y="403"/>
                        <a:pt x="1" y="351"/>
                      </a:cubicBezTo>
                      <a:cubicBezTo>
                        <a:pt x="2" y="299"/>
                        <a:pt x="14" y="251"/>
                        <a:pt x="30" y="205"/>
                      </a:cubicBezTo>
                      <a:cubicBezTo>
                        <a:pt x="46" y="159"/>
                        <a:pt x="77" y="106"/>
                        <a:pt x="100" y="73"/>
                      </a:cubicBezTo>
                      <a:cubicBezTo>
                        <a:pt x="123" y="40"/>
                        <a:pt x="163" y="0"/>
                        <a:pt x="166" y="4"/>
                      </a:cubicBezTo>
                      <a:cubicBezTo>
                        <a:pt x="198" y="57"/>
                        <a:pt x="212" y="120"/>
                        <a:pt x="225" y="171"/>
                      </a:cubicBezTo>
                      <a:cubicBezTo>
                        <a:pt x="239" y="226"/>
                        <a:pt x="246" y="280"/>
                        <a:pt x="249" y="337"/>
                      </a:cubicBezTo>
                      <a:cubicBezTo>
                        <a:pt x="252" y="394"/>
                        <a:pt x="249" y="464"/>
                        <a:pt x="241" y="514"/>
                      </a:cubicBezTo>
                      <a:cubicBezTo>
                        <a:pt x="233" y="564"/>
                        <a:pt x="216" y="603"/>
                        <a:pt x="199" y="636"/>
                      </a:cubicBezTo>
                      <a:cubicBezTo>
                        <a:pt x="182" y="669"/>
                        <a:pt x="142" y="715"/>
                        <a:pt x="142" y="712"/>
                      </a:cubicBezTo>
                      <a:cubicBezTo>
                        <a:pt x="142" y="711"/>
                        <a:pt x="104" y="675"/>
                        <a:pt x="84" y="6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87" name="Freeform 51"/>
                <p:cNvSpPr>
                  <a:spLocks/>
                </p:cNvSpPr>
                <p:nvPr/>
              </p:nvSpPr>
              <p:spPr bwMode="auto">
                <a:xfrm>
                  <a:off x="3974" y="1576"/>
                  <a:ext cx="87" cy="556"/>
                </a:xfrm>
                <a:custGeom>
                  <a:avLst/>
                  <a:gdLst/>
                  <a:ahLst/>
                  <a:cxnLst>
                    <a:cxn ang="0">
                      <a:pos x="90" y="621"/>
                    </a:cxn>
                    <a:cxn ang="0">
                      <a:pos x="84" y="540"/>
                    </a:cxn>
                    <a:cxn ang="0">
                      <a:pos x="78" y="426"/>
                    </a:cxn>
                    <a:cxn ang="0">
                      <a:pos x="81" y="291"/>
                    </a:cxn>
                    <a:cxn ang="0">
                      <a:pos x="84" y="138"/>
                    </a:cxn>
                    <a:cxn ang="0">
                      <a:pos x="86" y="6"/>
                    </a:cxn>
                    <a:cxn ang="0">
                      <a:pos x="27" y="173"/>
                    </a:cxn>
                    <a:cxn ang="0">
                      <a:pos x="3" y="339"/>
                    </a:cxn>
                    <a:cxn ang="0">
                      <a:pos x="11" y="516"/>
                    </a:cxn>
                    <a:cxn ang="0">
                      <a:pos x="52" y="643"/>
                    </a:cxn>
                    <a:cxn ang="0">
                      <a:pos x="114" y="724"/>
                    </a:cxn>
                    <a:cxn ang="0">
                      <a:pos x="90" y="621"/>
                    </a:cxn>
                  </a:cxnLst>
                  <a:rect l="0" t="0" r="r" b="b"/>
                  <a:pathLst>
                    <a:path w="114" h="728">
                      <a:moveTo>
                        <a:pt x="90" y="621"/>
                      </a:moveTo>
                      <a:cubicBezTo>
                        <a:pt x="86" y="592"/>
                        <a:pt x="86" y="572"/>
                        <a:pt x="84" y="540"/>
                      </a:cubicBezTo>
                      <a:cubicBezTo>
                        <a:pt x="82" y="508"/>
                        <a:pt x="78" y="467"/>
                        <a:pt x="78" y="426"/>
                      </a:cubicBezTo>
                      <a:cubicBezTo>
                        <a:pt x="78" y="385"/>
                        <a:pt x="80" y="339"/>
                        <a:pt x="81" y="291"/>
                      </a:cubicBezTo>
                      <a:cubicBezTo>
                        <a:pt x="82" y="243"/>
                        <a:pt x="83" y="185"/>
                        <a:pt x="84" y="138"/>
                      </a:cubicBezTo>
                      <a:cubicBezTo>
                        <a:pt x="85" y="91"/>
                        <a:pt x="95" y="0"/>
                        <a:pt x="86" y="6"/>
                      </a:cubicBezTo>
                      <a:cubicBezTo>
                        <a:pt x="54" y="59"/>
                        <a:pt x="40" y="122"/>
                        <a:pt x="27" y="173"/>
                      </a:cubicBezTo>
                      <a:cubicBezTo>
                        <a:pt x="13" y="228"/>
                        <a:pt x="6" y="282"/>
                        <a:pt x="3" y="339"/>
                      </a:cubicBezTo>
                      <a:cubicBezTo>
                        <a:pt x="0" y="396"/>
                        <a:pt x="3" y="465"/>
                        <a:pt x="11" y="516"/>
                      </a:cubicBezTo>
                      <a:cubicBezTo>
                        <a:pt x="19" y="567"/>
                        <a:pt x="35" y="608"/>
                        <a:pt x="52" y="643"/>
                      </a:cubicBezTo>
                      <a:cubicBezTo>
                        <a:pt x="69" y="678"/>
                        <a:pt x="108" y="728"/>
                        <a:pt x="114" y="724"/>
                      </a:cubicBezTo>
                      <a:cubicBezTo>
                        <a:pt x="114" y="723"/>
                        <a:pt x="95" y="642"/>
                        <a:pt x="90" y="621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38100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788" name="Freeform 52"/>
                <p:cNvSpPr>
                  <a:spLocks/>
                </p:cNvSpPr>
                <p:nvPr/>
              </p:nvSpPr>
              <p:spPr bwMode="auto">
                <a:xfrm>
                  <a:off x="3435" y="1872"/>
                  <a:ext cx="603" cy="1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1" y="82"/>
                    </a:cxn>
                    <a:cxn ang="0">
                      <a:pos x="263" y="154"/>
                    </a:cxn>
                    <a:cxn ang="0">
                      <a:pos x="404" y="178"/>
                    </a:cxn>
                    <a:cxn ang="0">
                      <a:pos x="608" y="160"/>
                    </a:cxn>
                    <a:cxn ang="0">
                      <a:pos x="714" y="123"/>
                    </a:cxn>
                    <a:cxn ang="0">
                      <a:pos x="768" y="60"/>
                    </a:cxn>
                    <a:cxn ang="0">
                      <a:pos x="790" y="42"/>
                    </a:cxn>
                  </a:cxnLst>
                  <a:rect l="0" t="0" r="r" b="b"/>
                  <a:pathLst>
                    <a:path w="790" h="179">
                      <a:moveTo>
                        <a:pt x="0" y="0"/>
                      </a:moveTo>
                      <a:cubicBezTo>
                        <a:pt x="17" y="14"/>
                        <a:pt x="57" y="56"/>
                        <a:pt x="101" y="82"/>
                      </a:cubicBezTo>
                      <a:cubicBezTo>
                        <a:pt x="145" y="108"/>
                        <a:pt x="213" y="138"/>
                        <a:pt x="263" y="154"/>
                      </a:cubicBezTo>
                      <a:cubicBezTo>
                        <a:pt x="313" y="170"/>
                        <a:pt x="347" y="177"/>
                        <a:pt x="404" y="178"/>
                      </a:cubicBezTo>
                      <a:cubicBezTo>
                        <a:pt x="461" y="179"/>
                        <a:pt x="556" y="169"/>
                        <a:pt x="608" y="160"/>
                      </a:cubicBezTo>
                      <a:cubicBezTo>
                        <a:pt x="660" y="151"/>
                        <a:pt x="687" y="140"/>
                        <a:pt x="714" y="123"/>
                      </a:cubicBezTo>
                      <a:cubicBezTo>
                        <a:pt x="741" y="106"/>
                        <a:pt x="755" y="73"/>
                        <a:pt x="768" y="60"/>
                      </a:cubicBezTo>
                      <a:cubicBezTo>
                        <a:pt x="781" y="47"/>
                        <a:pt x="785" y="46"/>
                        <a:pt x="790" y="4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16789" name="Line 53"/>
              <p:cNvSpPr>
                <a:spLocks noChangeShapeType="1"/>
              </p:cNvSpPr>
              <p:nvPr/>
            </p:nvSpPr>
            <p:spPr bwMode="auto">
              <a:xfrm flipH="1">
                <a:off x="4021" y="1404"/>
                <a:ext cx="172" cy="2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0" name="Line 54"/>
              <p:cNvSpPr>
                <a:spLocks noChangeShapeType="1"/>
              </p:cNvSpPr>
              <p:nvPr/>
            </p:nvSpPr>
            <p:spPr bwMode="auto">
              <a:xfrm>
                <a:off x="4013" y="1697"/>
                <a:ext cx="96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1" name="Freeform 55"/>
              <p:cNvSpPr>
                <a:spLocks/>
              </p:cNvSpPr>
              <p:nvPr/>
            </p:nvSpPr>
            <p:spPr bwMode="auto">
              <a:xfrm>
                <a:off x="3943" y="1987"/>
                <a:ext cx="968" cy="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66" y="0"/>
                  </a:cxn>
                </a:cxnLst>
                <a:rect l="0" t="0" r="r" b="b"/>
                <a:pathLst>
                  <a:path w="1266" h="3">
                    <a:moveTo>
                      <a:pt x="0" y="3"/>
                    </a:moveTo>
                    <a:lnTo>
                      <a:pt x="1266" y="0"/>
                    </a:lnTo>
                  </a:path>
                </a:pathLst>
              </a:custGeom>
              <a:noFill/>
              <a:ln w="952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2" name="Line 56"/>
              <p:cNvSpPr>
                <a:spLocks noChangeShapeType="1"/>
              </p:cNvSpPr>
              <p:nvPr/>
            </p:nvSpPr>
            <p:spPr bwMode="auto">
              <a:xfrm>
                <a:off x="4002" y="1842"/>
                <a:ext cx="102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3" name="Line 57"/>
              <p:cNvSpPr>
                <a:spLocks noChangeShapeType="1"/>
              </p:cNvSpPr>
              <p:nvPr/>
            </p:nvSpPr>
            <p:spPr bwMode="auto">
              <a:xfrm flipH="1">
                <a:off x="3888" y="1688"/>
                <a:ext cx="325" cy="48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4" name="Line 58"/>
              <p:cNvSpPr>
                <a:spLocks noChangeShapeType="1"/>
              </p:cNvSpPr>
              <p:nvPr/>
            </p:nvSpPr>
            <p:spPr bwMode="auto">
              <a:xfrm flipH="1">
                <a:off x="3677" y="2014"/>
                <a:ext cx="106" cy="15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5" name="Line 59"/>
              <p:cNvSpPr>
                <a:spLocks noChangeShapeType="1"/>
              </p:cNvSpPr>
              <p:nvPr/>
            </p:nvSpPr>
            <p:spPr bwMode="auto">
              <a:xfrm flipH="1">
                <a:off x="3460" y="1979"/>
                <a:ext cx="126" cy="19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6" name="Line 60"/>
              <p:cNvSpPr>
                <a:spLocks noChangeShapeType="1"/>
              </p:cNvSpPr>
              <p:nvPr/>
            </p:nvSpPr>
            <p:spPr bwMode="auto">
              <a:xfrm>
                <a:off x="3264" y="2173"/>
                <a:ext cx="1522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797" name="Freeform 61"/>
              <p:cNvSpPr>
                <a:spLocks/>
              </p:cNvSpPr>
              <p:nvPr/>
            </p:nvSpPr>
            <p:spPr bwMode="auto">
              <a:xfrm>
                <a:off x="3491" y="2018"/>
                <a:ext cx="273" cy="236"/>
              </a:xfrm>
              <a:custGeom>
                <a:avLst/>
                <a:gdLst/>
                <a:ahLst/>
                <a:cxnLst>
                  <a:cxn ang="0">
                    <a:pos x="430" y="0"/>
                  </a:cxn>
                  <a:cxn ang="0">
                    <a:pos x="177" y="379"/>
                  </a:cxn>
                  <a:cxn ang="0">
                    <a:pos x="0" y="379"/>
                  </a:cxn>
                  <a:cxn ang="0">
                    <a:pos x="168" y="622"/>
                  </a:cxn>
                  <a:cxn ang="0">
                    <a:pos x="631" y="379"/>
                  </a:cxn>
                  <a:cxn ang="0">
                    <a:pos x="465" y="382"/>
                  </a:cxn>
                  <a:cxn ang="0">
                    <a:pos x="720" y="0"/>
                  </a:cxn>
                  <a:cxn ang="0">
                    <a:pos x="430" y="0"/>
                  </a:cxn>
                </a:cxnLst>
                <a:rect l="0" t="0" r="r" b="b"/>
                <a:pathLst>
                  <a:path w="720" h="622">
                    <a:moveTo>
                      <a:pt x="430" y="0"/>
                    </a:moveTo>
                    <a:lnTo>
                      <a:pt x="177" y="379"/>
                    </a:lnTo>
                    <a:lnTo>
                      <a:pt x="0" y="379"/>
                    </a:lnTo>
                    <a:lnTo>
                      <a:pt x="168" y="622"/>
                    </a:lnTo>
                    <a:lnTo>
                      <a:pt x="631" y="379"/>
                    </a:lnTo>
                    <a:lnTo>
                      <a:pt x="465" y="382"/>
                    </a:lnTo>
                    <a:lnTo>
                      <a:pt x="720" y="0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prstDash val="solid"/>
                <a:round/>
                <a:headEnd/>
                <a:tailEnd/>
              </a:ln>
              <a:effectLst/>
              <a:scene3d>
                <a:camera prst="legacyPerspectiveTopRight">
                  <a:rot lat="20099999" lon="21299999" rev="0"/>
                </a:camera>
                <a:lightRig rig="legacyFlat1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grpSp>
            <p:nvGrpSpPr>
              <p:cNvPr id="8" name="Group 62"/>
              <p:cNvGrpSpPr>
                <a:grpSpLocks/>
              </p:cNvGrpSpPr>
              <p:nvPr/>
            </p:nvGrpSpPr>
            <p:grpSpPr bwMode="auto">
              <a:xfrm>
                <a:off x="3989" y="1244"/>
                <a:ext cx="895" cy="260"/>
                <a:chOff x="4074" y="2980"/>
                <a:chExt cx="1170" cy="341"/>
              </a:xfrm>
            </p:grpSpPr>
            <p:sp>
              <p:nvSpPr>
                <p:cNvPr id="1167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4703" y="3046"/>
                  <a:ext cx="71" cy="10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0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4831" y="2980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4912" y="3148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912" y="3268"/>
                  <a:ext cx="332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3" name="Line 67"/>
                <p:cNvSpPr>
                  <a:spLocks noChangeShapeType="1"/>
                </p:cNvSpPr>
                <p:nvPr/>
              </p:nvSpPr>
              <p:spPr bwMode="auto">
                <a:xfrm flipH="1" flipV="1">
                  <a:off x="4189" y="3007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4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4096" y="3161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5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74" y="3316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4338" y="3264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7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1" y="3139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8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4544" y="3069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0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774" y="3131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763" y="3237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1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4512" y="3215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000099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76"/>
              <p:cNvGrpSpPr>
                <a:grpSpLocks/>
              </p:cNvGrpSpPr>
              <p:nvPr/>
            </p:nvGrpSpPr>
            <p:grpSpPr bwMode="auto">
              <a:xfrm>
                <a:off x="4004" y="1578"/>
                <a:ext cx="860" cy="261"/>
                <a:chOff x="3886" y="3532"/>
                <a:chExt cx="1125" cy="341"/>
              </a:xfrm>
            </p:grpSpPr>
            <p:sp>
              <p:nvSpPr>
                <p:cNvPr id="116813" name="Line 7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02" y="3667"/>
                  <a:ext cx="76" cy="13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4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71" y="3718"/>
                  <a:ext cx="183" cy="15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5" name="Line 7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886" y="3630"/>
                  <a:ext cx="287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6" name="Line 8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955" y="3564"/>
                  <a:ext cx="219" cy="1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7" name="Line 81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99" y="3723"/>
                  <a:ext cx="298" cy="12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8" name="Line 82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666" y="3617"/>
                  <a:ext cx="323" cy="76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19" name="Line 83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724" y="3532"/>
                  <a:ext cx="287" cy="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20" name="Line 84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2" y="3568"/>
                  <a:ext cx="206" cy="22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21" name="Line 85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541" y="3661"/>
                  <a:ext cx="183" cy="5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22" name="Line 86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74" y="3705"/>
                  <a:ext cx="68" cy="79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23" name="Line 8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86" y="3679"/>
                  <a:ext cx="125" cy="44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24" name="Line 8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117" y="3603"/>
                  <a:ext cx="206" cy="13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16825" name="Line 89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458" y="3603"/>
                  <a:ext cx="115" cy="35"/>
                </a:xfrm>
                <a:prstGeom prst="line">
                  <a:avLst/>
                </a:prstGeom>
                <a:noFill/>
                <a:ln w="9525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16826" name="Line 90"/>
              <p:cNvSpPr>
                <a:spLocks noChangeShapeType="1"/>
              </p:cNvSpPr>
              <p:nvPr/>
            </p:nvSpPr>
            <p:spPr bwMode="auto">
              <a:xfrm>
                <a:off x="3359" y="1989"/>
                <a:ext cx="253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27" name="Line 91"/>
              <p:cNvSpPr>
                <a:spLocks noChangeShapeType="1"/>
              </p:cNvSpPr>
              <p:nvPr/>
            </p:nvSpPr>
            <p:spPr bwMode="auto">
              <a:xfrm>
                <a:off x="5313" y="1108"/>
                <a:ext cx="19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28" name="Line 92"/>
              <p:cNvSpPr>
                <a:spLocks noChangeShapeType="1"/>
              </p:cNvSpPr>
              <p:nvPr/>
            </p:nvSpPr>
            <p:spPr bwMode="auto">
              <a:xfrm flipH="1">
                <a:off x="5394" y="811"/>
                <a:ext cx="78" cy="11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829" name="Line 93"/>
              <p:cNvSpPr>
                <a:spLocks noChangeShapeType="1"/>
              </p:cNvSpPr>
              <p:nvPr/>
            </p:nvSpPr>
            <p:spPr bwMode="auto">
              <a:xfrm>
                <a:off x="4604" y="2175"/>
                <a:ext cx="31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6830" name="Text Box 94"/>
            <p:cNvSpPr txBox="1">
              <a:spLocks noChangeArrowheads="1"/>
            </p:cNvSpPr>
            <p:nvPr/>
          </p:nvSpPr>
          <p:spPr bwMode="auto">
            <a:xfrm>
              <a:off x="3044" y="1968"/>
              <a:ext cx="14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" charset="0"/>
                </a:rPr>
                <a:t>y</a:t>
              </a:r>
            </a:p>
          </p:txBody>
        </p:sp>
        <p:sp>
          <p:nvSpPr>
            <p:cNvPr id="116831" name="Line 95"/>
            <p:cNvSpPr>
              <a:spLocks noChangeShapeType="1"/>
            </p:cNvSpPr>
            <p:nvPr/>
          </p:nvSpPr>
          <p:spPr bwMode="auto">
            <a:xfrm rot="-5400000">
              <a:off x="3074" y="2004"/>
              <a:ext cx="31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6832" name="Text Box 96"/>
          <p:cNvSpPr txBox="1">
            <a:spLocks noChangeArrowheads="1"/>
          </p:cNvSpPr>
          <p:nvPr/>
        </p:nvSpPr>
        <p:spPr bwMode="auto">
          <a:xfrm>
            <a:off x="6929454" y="4786322"/>
            <a:ext cx="1996700" cy="110799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 b="1" u="sng" dirty="0" err="1">
                <a:latin typeface="Garamond" pitchFamily="18" charset="0"/>
              </a:rPr>
              <a:t>partecipanti</a:t>
            </a:r>
            <a:r>
              <a:rPr lang="en-US" sz="2200" b="1" dirty="0">
                <a:latin typeface="Garamond" pitchFamily="18" charset="0"/>
              </a:rPr>
              <a:t>:</a:t>
            </a:r>
          </a:p>
          <a:p>
            <a:pPr eaLnBrk="1" hangingPunct="1"/>
            <a:r>
              <a:rPr lang="en-US" sz="2200" b="1" dirty="0" err="1">
                <a:latin typeface="Garamond" pitchFamily="18" charset="0"/>
              </a:rPr>
              <a:t>nucleoni</a:t>
            </a:r>
            <a:r>
              <a:rPr lang="en-US" sz="2200" b="1" dirty="0">
                <a:latin typeface="Garamond" pitchFamily="18" charset="0"/>
              </a:rPr>
              <a:t>  </a:t>
            </a:r>
            <a:r>
              <a:rPr lang="en-US" sz="2200" b="1" dirty="0" err="1">
                <a:latin typeface="Garamond" pitchFamily="18" charset="0"/>
              </a:rPr>
              <a:t>nella</a:t>
            </a:r>
            <a:endParaRPr lang="en-US" sz="2200" b="1" dirty="0">
              <a:latin typeface="Garamond" pitchFamily="18" charset="0"/>
            </a:endParaRPr>
          </a:p>
          <a:p>
            <a:pPr eaLnBrk="1" hangingPunct="1"/>
            <a:r>
              <a:rPr lang="en-US" sz="2200" b="1" dirty="0" err="1">
                <a:latin typeface="Garamond" pitchFamily="18" charset="0"/>
              </a:rPr>
              <a:t>zona</a:t>
            </a:r>
            <a:r>
              <a:rPr lang="en-US" sz="2200" b="1" dirty="0">
                <a:latin typeface="Garamond" pitchFamily="18" charset="0"/>
              </a:rPr>
              <a:t> </a:t>
            </a:r>
            <a:r>
              <a:rPr lang="en-US" sz="2200" b="1" dirty="0" err="1">
                <a:latin typeface="Garamond" pitchFamily="18" charset="0"/>
              </a:rPr>
              <a:t>di</a:t>
            </a:r>
            <a:r>
              <a:rPr lang="en-US" sz="2200" b="1" dirty="0">
                <a:latin typeface="Garamond" pitchFamily="18" charset="0"/>
              </a:rPr>
              <a:t> overlap</a:t>
            </a:r>
          </a:p>
        </p:txBody>
      </p:sp>
      <p:sp>
        <p:nvSpPr>
          <p:cNvPr id="116833" name="Text Box 97"/>
          <p:cNvSpPr txBox="1">
            <a:spLocks noChangeArrowheads="1"/>
          </p:cNvSpPr>
          <p:nvPr/>
        </p:nvSpPr>
        <p:spPr bwMode="auto">
          <a:xfrm>
            <a:off x="7620000" y="1962150"/>
            <a:ext cx="1314784" cy="43088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 b="1" u="sng" dirty="0" err="1">
                <a:solidFill>
                  <a:schemeClr val="accent2"/>
                </a:solidFill>
                <a:latin typeface="Garamond" pitchFamily="18" charset="0"/>
              </a:rPr>
              <a:t>spettatori</a:t>
            </a:r>
            <a:endParaRPr lang="en-US" sz="2000" b="1" dirty="0">
              <a:solidFill>
                <a:srgbClr val="FF9900"/>
              </a:solidFill>
              <a:latin typeface="Garamond" pitchFamily="18" charset="0"/>
            </a:endParaRPr>
          </a:p>
        </p:txBody>
      </p:sp>
      <p:sp>
        <p:nvSpPr>
          <p:cNvPr id="116843" name="Text Box 107"/>
          <p:cNvSpPr txBox="1">
            <a:spLocks noChangeArrowheads="1"/>
          </p:cNvSpPr>
          <p:nvPr/>
        </p:nvSpPr>
        <p:spPr bwMode="auto">
          <a:xfrm>
            <a:off x="560388" y="5924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6844" name="Text Box 108"/>
          <p:cNvSpPr txBox="1">
            <a:spLocks noChangeArrowheads="1"/>
          </p:cNvSpPr>
          <p:nvPr/>
        </p:nvSpPr>
        <p:spPr bwMode="auto">
          <a:xfrm>
            <a:off x="3124200" y="59245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6845" name="Text Box 109"/>
          <p:cNvSpPr txBox="1">
            <a:spLocks noChangeArrowheads="1"/>
          </p:cNvSpPr>
          <p:nvPr/>
        </p:nvSpPr>
        <p:spPr bwMode="auto">
          <a:xfrm>
            <a:off x="4446588" y="5924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6846" name="Text Box 110"/>
          <p:cNvSpPr txBox="1">
            <a:spLocks noChangeArrowheads="1"/>
          </p:cNvSpPr>
          <p:nvPr/>
        </p:nvSpPr>
        <p:spPr bwMode="auto">
          <a:xfrm>
            <a:off x="6351588" y="5924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6848" name="Line 112"/>
          <p:cNvSpPr>
            <a:spLocks noChangeShapeType="1"/>
          </p:cNvSpPr>
          <p:nvPr/>
        </p:nvSpPr>
        <p:spPr bwMode="auto">
          <a:xfrm flipH="1" flipV="1">
            <a:off x="6629400" y="4549775"/>
            <a:ext cx="5334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6849" name="Line 113"/>
          <p:cNvSpPr>
            <a:spLocks noChangeShapeType="1"/>
          </p:cNvSpPr>
          <p:nvPr/>
        </p:nvSpPr>
        <p:spPr bwMode="auto">
          <a:xfrm flipH="1">
            <a:off x="7543800" y="2419350"/>
            <a:ext cx="7620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6850" name="Text Box 114"/>
          <p:cNvSpPr txBox="1">
            <a:spLocks noChangeArrowheads="1"/>
          </p:cNvSpPr>
          <p:nvPr/>
        </p:nvSpPr>
        <p:spPr bwMode="auto">
          <a:xfrm>
            <a:off x="1905000" y="5695950"/>
            <a:ext cx="1370013" cy="465138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 b="1" u="sng" dirty="0" err="1">
                <a:solidFill>
                  <a:schemeClr val="accent2"/>
                </a:solidFill>
                <a:latin typeface="Times New Roman" pitchFamily="1" charset="0"/>
              </a:rPr>
              <a:t>spettatori</a:t>
            </a:r>
            <a:endParaRPr lang="en-US" sz="2000" b="1" dirty="0">
              <a:solidFill>
                <a:srgbClr val="FF9900"/>
              </a:solidFill>
              <a:latin typeface="Times New Roman" pitchFamily="1" charset="0"/>
            </a:endParaRPr>
          </a:p>
        </p:txBody>
      </p:sp>
      <p:sp>
        <p:nvSpPr>
          <p:cNvPr id="116851" name="Line 115"/>
          <p:cNvSpPr>
            <a:spLocks noChangeShapeType="1"/>
          </p:cNvSpPr>
          <p:nvPr/>
        </p:nvSpPr>
        <p:spPr bwMode="auto">
          <a:xfrm flipV="1">
            <a:off x="3352800" y="5391150"/>
            <a:ext cx="3810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A1985-78EC-40C4-9A51-266B7B7927B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416550" y="55038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800"/>
          </a:p>
        </p:txBody>
      </p:sp>
      <p:sp>
        <p:nvSpPr>
          <p:cNvPr id="662534" name="Rectangle 6"/>
          <p:cNvSpPr>
            <a:spLocks noRot="1" noChangeArrowheads="1"/>
          </p:cNvSpPr>
          <p:nvPr/>
        </p:nvSpPr>
        <p:spPr bwMode="auto">
          <a:xfrm>
            <a:off x="357158" y="44450"/>
            <a:ext cx="8064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QGP signatures_1: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Soppressione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dei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Quarkonia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200" i="1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662535" name="Picture 7" descr="jpsi_prim_sec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225925"/>
            <a:ext cx="30003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0" y="880665"/>
            <a:ext cx="607218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QGP,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stati</a:t>
            </a:r>
            <a:r>
              <a:rPr lang="en-US" sz="2000" dirty="0" smtClean="0"/>
              <a:t> </a:t>
            </a:r>
            <a:r>
              <a:rPr lang="en-US" sz="2000" i="1" dirty="0" smtClean="0"/>
              <a:t>cc</a:t>
            </a:r>
            <a:r>
              <a:rPr lang="en-US" sz="2000" dirty="0"/>
              <a:t>ˉ and </a:t>
            </a:r>
            <a:r>
              <a:rPr lang="en-US" sz="2000" i="1" dirty="0"/>
              <a:t>bb</a:t>
            </a:r>
            <a:r>
              <a:rPr lang="en-US" sz="2000" dirty="0" smtClean="0"/>
              <a:t>ˉ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quarkonia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sfavoriti</a:t>
            </a:r>
            <a:r>
              <a:rPr lang="en-US" sz="2000" dirty="0" smtClean="0"/>
              <a:t> a </a:t>
            </a:r>
            <a:r>
              <a:rPr lang="en-US" sz="2000" dirty="0" err="1" smtClean="0"/>
              <a:t>causa</a:t>
            </a:r>
            <a:r>
              <a:rPr lang="en-US" sz="2000" dirty="0" smtClean="0"/>
              <a:t> </a:t>
            </a:r>
            <a:r>
              <a:rPr lang="en-US" sz="2000" dirty="0" err="1" smtClean="0"/>
              <a:t>dello</a:t>
            </a:r>
            <a:r>
              <a:rPr lang="en-US" sz="2000" dirty="0" smtClean="0"/>
              <a:t> </a:t>
            </a:r>
            <a:r>
              <a:rPr lang="en-US" sz="2000" dirty="0" err="1" smtClean="0"/>
              <a:t>schermaggio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colore</a:t>
            </a:r>
            <a:r>
              <a:rPr lang="en-US" sz="2000" dirty="0" smtClean="0"/>
              <a:t>.</a:t>
            </a:r>
          </a:p>
          <a:p>
            <a:pPr eaLnBrk="0" hangingPunct="0"/>
            <a:r>
              <a:rPr lang="en-US" sz="2000" dirty="0" smtClean="0"/>
              <a:t>Al </a:t>
            </a:r>
            <a:r>
              <a:rPr lang="en-US" sz="2000" dirty="0" err="1" smtClean="0"/>
              <a:t>momento</a:t>
            </a:r>
            <a:r>
              <a:rPr lang="en-US" sz="2000" dirty="0" smtClean="0"/>
              <a:t> del </a:t>
            </a:r>
            <a:r>
              <a:rPr lang="en-US" sz="2000" dirty="0" err="1" smtClean="0"/>
              <a:t>raffreddamento</a:t>
            </a:r>
            <a:r>
              <a:rPr lang="en-US" sz="2000" dirty="0" smtClean="0"/>
              <a:t> del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due quark </a:t>
            </a:r>
            <a:r>
              <a:rPr lang="en-US" sz="2000" dirty="0" err="1" smtClean="0"/>
              <a:t>hanno</a:t>
            </a:r>
            <a:r>
              <a:rPr lang="en-US" sz="2000" dirty="0" smtClean="0"/>
              <a:t> </a:t>
            </a:r>
            <a:r>
              <a:rPr lang="en-US" sz="2000" dirty="0" err="1" smtClean="0"/>
              <a:t>meno</a:t>
            </a:r>
            <a:r>
              <a:rPr lang="en-US" sz="2000" dirty="0" smtClean="0"/>
              <a:t> </a:t>
            </a:r>
            <a:r>
              <a:rPr lang="en-US" sz="2000" dirty="0" err="1" smtClean="0"/>
              <a:t>probabilità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legarsi</a:t>
            </a:r>
            <a:r>
              <a:rPr lang="en-US" sz="2000" dirty="0" smtClean="0"/>
              <a:t>. </a:t>
            </a:r>
            <a:endParaRPr lang="en-US" sz="2000" dirty="0"/>
          </a:p>
          <a:p>
            <a:pPr eaLnBrk="0" hangingPunct="0"/>
            <a:endParaRPr lang="en-US" sz="2000" dirty="0"/>
          </a:p>
          <a:p>
            <a:pPr eaLnBrk="0" hangingPunct="0"/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precedenti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u="sng" dirty="0" smtClean="0"/>
              <a:t>@ SPS-RHIC</a:t>
            </a:r>
            <a:r>
              <a:rPr lang="en-US" dirty="0" smtClean="0"/>
              <a:t>)  </a:t>
            </a:r>
            <a:r>
              <a:rPr lang="en-US" dirty="0" err="1" smtClean="0"/>
              <a:t>mostrano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soppressione</a:t>
            </a:r>
            <a:r>
              <a:rPr lang="en-US" dirty="0" smtClean="0"/>
              <a:t> in </a:t>
            </a:r>
            <a:r>
              <a:rPr lang="en-US" dirty="0" err="1" smtClean="0"/>
              <a:t>urti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ioni</a:t>
            </a:r>
            <a:endParaRPr lang="en-US" b="0" dirty="0"/>
          </a:p>
          <a:p>
            <a:pPr eaLnBrk="0" hangingPunct="0"/>
            <a:endParaRPr lang="en-US" dirty="0" smtClean="0"/>
          </a:p>
          <a:p>
            <a:pPr eaLnBrk="0" hangingPunct="0"/>
            <a:r>
              <a:rPr lang="en-US" u="sng" dirty="0" smtClean="0"/>
              <a:t>ALICE</a:t>
            </a:r>
            <a:r>
              <a:rPr lang="en-US" dirty="0" smtClean="0"/>
              <a:t> </a:t>
            </a:r>
            <a:r>
              <a:rPr lang="en-US" u="sng" dirty="0"/>
              <a:t>@LHC</a:t>
            </a:r>
          </a:p>
          <a:p>
            <a:pPr eaLnBrk="0" hangingPunct="0">
              <a:buFontTx/>
              <a:buChar char="•"/>
            </a:pPr>
            <a:r>
              <a:rPr lang="en-US" dirty="0"/>
              <a:t> </a:t>
            </a:r>
            <a:r>
              <a:rPr lang="en-US" dirty="0" err="1" smtClean="0"/>
              <a:t>maggiore</a:t>
            </a:r>
            <a:r>
              <a:rPr lang="en-US" dirty="0" smtClean="0"/>
              <a:t> </a:t>
            </a:r>
            <a:r>
              <a:rPr lang="en-US" dirty="0" err="1" smtClean="0"/>
              <a:t>densità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energia</a:t>
            </a:r>
            <a:r>
              <a:rPr lang="en-US" b="0" dirty="0" smtClean="0"/>
              <a:t> </a:t>
            </a:r>
            <a:r>
              <a:rPr lang="en-US" b="0" dirty="0"/>
              <a:t>(15-60 </a:t>
            </a:r>
            <a:r>
              <a:rPr lang="en-US" b="0" dirty="0" err="1"/>
              <a:t>GeV</a:t>
            </a:r>
            <a:r>
              <a:rPr lang="en-US" b="0" dirty="0"/>
              <a:t>/fm</a:t>
            </a:r>
            <a:r>
              <a:rPr lang="en-US" b="0" baseline="30000" dirty="0"/>
              <a:t>3)</a:t>
            </a:r>
          </a:p>
          <a:p>
            <a:pPr eaLnBrk="0" hangingPunct="0">
              <a:buFontTx/>
              <a:buChar char="•"/>
            </a:pPr>
            <a:r>
              <a:rPr lang="en-US" b="0" dirty="0">
                <a:sym typeface="Wingdings" pitchFamily="1" charset="2"/>
              </a:rPr>
              <a:t> </a:t>
            </a:r>
            <a:r>
              <a:rPr lang="en-US" dirty="0" err="1" smtClean="0">
                <a:sym typeface="Wingdings" pitchFamily="1" charset="2"/>
              </a:rPr>
              <a:t>maggiore</a:t>
            </a:r>
            <a:r>
              <a:rPr lang="en-US" dirty="0" smtClean="0">
                <a:sym typeface="Wingdings" pitchFamily="1" charset="2"/>
              </a:rPr>
              <a:t> rate </a:t>
            </a:r>
            <a:r>
              <a:rPr lang="en-US" dirty="0" err="1" smtClean="0">
                <a:sym typeface="Wingdings" pitchFamily="1" charset="2"/>
              </a:rPr>
              <a:t>di</a:t>
            </a:r>
            <a:r>
              <a:rPr lang="en-US" dirty="0" smtClean="0">
                <a:sym typeface="Wingdings" pitchFamily="1" charset="2"/>
              </a:rPr>
              <a:t> </a:t>
            </a:r>
            <a:r>
              <a:rPr lang="en-US" dirty="0" err="1" smtClean="0">
                <a:sym typeface="Wingdings" pitchFamily="1" charset="2"/>
              </a:rPr>
              <a:t>produzione</a:t>
            </a:r>
            <a:r>
              <a:rPr lang="en-US" dirty="0" smtClean="0">
                <a:sym typeface="Wingdings" pitchFamily="1" charset="2"/>
              </a:rPr>
              <a:t> </a:t>
            </a:r>
            <a:r>
              <a:rPr lang="en-US" dirty="0" err="1" smtClean="0">
                <a:sym typeface="Wingdings" pitchFamily="1" charset="2"/>
              </a:rPr>
              <a:t>di</a:t>
            </a:r>
            <a:r>
              <a:rPr lang="en-US" dirty="0" smtClean="0">
                <a:sym typeface="Wingdings" pitchFamily="1" charset="2"/>
              </a:rPr>
              <a:t> “</a:t>
            </a:r>
            <a:r>
              <a:rPr lang="en-US" b="0" dirty="0" err="1" smtClean="0"/>
              <a:t>quarkonia</a:t>
            </a:r>
            <a:r>
              <a:rPr lang="en-US" dirty="0" smtClean="0"/>
              <a:t>”, </a:t>
            </a:r>
            <a:r>
              <a:rPr lang="en-US" dirty="0" err="1" smtClean="0"/>
              <a:t>abbastanza</a:t>
            </a:r>
            <a:r>
              <a:rPr lang="en-US" dirty="0" smtClean="0"/>
              <a:t> per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i="1" dirty="0" err="1" smtClean="0"/>
              <a:t>bottomonium</a:t>
            </a:r>
            <a:r>
              <a:rPr lang="en-US" i="1" dirty="0" smtClean="0"/>
              <a:t> </a:t>
            </a:r>
            <a:r>
              <a:rPr lang="en-US" sz="1600" b="0" i="1" dirty="0" smtClean="0">
                <a:sym typeface="Wingdings" pitchFamily="1" charset="2"/>
              </a:rPr>
              <a:t>( </a:t>
            </a:r>
            <a:r>
              <a:rPr lang="el-GR" sz="1600" i="1" dirty="0">
                <a:sym typeface="Wingdings" pitchFamily="1" charset="2"/>
              </a:rPr>
              <a:t>Υ</a:t>
            </a:r>
            <a:r>
              <a:rPr lang="en-US" sz="1600" i="1" dirty="0">
                <a:sym typeface="Wingdings" pitchFamily="1" charset="2"/>
              </a:rPr>
              <a:t> </a:t>
            </a:r>
            <a:r>
              <a:rPr lang="en-US" sz="1600" b="0" i="1" dirty="0">
                <a:sym typeface="Wingdings" pitchFamily="1" charset="2"/>
              </a:rPr>
              <a:t>)</a:t>
            </a:r>
            <a:endParaRPr lang="en-US" sz="1600" b="0" i="1" dirty="0"/>
          </a:p>
          <a:p>
            <a:pPr eaLnBrk="0" hangingPunct="0">
              <a:buFontTx/>
              <a:buChar char="•"/>
            </a:pPr>
            <a:r>
              <a:rPr lang="en-US" sz="1600" b="0" dirty="0" smtClean="0"/>
              <a:t> </a:t>
            </a:r>
            <a:r>
              <a:rPr lang="en-US" sz="1600" b="0" dirty="0">
                <a:latin typeface="Comic Sans MS" pitchFamily="1" charset="0"/>
              </a:rPr>
              <a:t>J/</a:t>
            </a:r>
            <a:r>
              <a:rPr lang="el-GR" sz="1600" b="0" dirty="0">
                <a:latin typeface="Comic Sans MS" pitchFamily="1" charset="0"/>
              </a:rPr>
              <a:t>ψ</a:t>
            </a:r>
            <a:r>
              <a:rPr lang="en-US" sz="1600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diretti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sensibili</a:t>
            </a:r>
            <a:r>
              <a:rPr lang="en-US" dirty="0" smtClean="0"/>
              <a:t> al </a:t>
            </a:r>
            <a:r>
              <a:rPr lang="en-US" dirty="0"/>
              <a:t>QGP) </a:t>
            </a:r>
            <a:r>
              <a:rPr lang="en-US" b="0" dirty="0" smtClean="0"/>
              <a:t>Vs. </a:t>
            </a:r>
            <a:r>
              <a:rPr lang="en-US" sz="1600" b="0" dirty="0">
                <a:latin typeface="Comic Sans MS" pitchFamily="1" charset="0"/>
              </a:rPr>
              <a:t>J/</a:t>
            </a:r>
            <a:r>
              <a:rPr lang="el-GR" sz="1600" b="0" dirty="0">
                <a:latin typeface="Comic Sans MS" pitchFamily="1" charset="0"/>
              </a:rPr>
              <a:t>ψ</a:t>
            </a:r>
            <a:r>
              <a:rPr lang="it-IT" sz="1600" b="0" dirty="0">
                <a:latin typeface="Comic Sans MS" pitchFamily="1" charset="0"/>
              </a:rPr>
              <a:t> </a:t>
            </a:r>
            <a:r>
              <a:rPr lang="it-IT" sz="1600" dirty="0" smtClean="0">
                <a:latin typeface="+mj-lt"/>
              </a:rPr>
              <a:t>da decadimento di B</a:t>
            </a:r>
            <a:endParaRPr lang="en-US" b="0" dirty="0">
              <a:latin typeface="Comic Sans MS" pitchFamily="1" charset="0"/>
            </a:endParaRPr>
          </a:p>
          <a:p>
            <a:pPr eaLnBrk="0" hangingPunct="0">
              <a:buFontTx/>
              <a:buChar char="•"/>
            </a:pPr>
            <a:endParaRPr lang="en-US" sz="1600" b="0" dirty="0">
              <a:latin typeface="Comic Sans MS" pitchFamily="1" charset="0"/>
            </a:endParaRPr>
          </a:p>
          <a:p>
            <a:pPr eaLnBrk="0" hangingPunct="0"/>
            <a:r>
              <a:rPr lang="en-US" dirty="0" err="1" smtClean="0"/>
              <a:t>Prestazioni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al </a:t>
            </a:r>
            <a:r>
              <a:rPr lang="en-US" dirty="0" err="1" smtClean="0"/>
              <a:t>tracciatore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endParaRPr lang="en-US" dirty="0"/>
          </a:p>
          <a:p>
            <a:pPr lvl="1" eaLnBrk="0" hangingPunct="0">
              <a:buFontTx/>
              <a:buChar char="•"/>
            </a:pPr>
            <a:r>
              <a:rPr lang="en-US" dirty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risoluzione</a:t>
            </a:r>
            <a:r>
              <a:rPr lang="en-US" b="0" dirty="0" smtClean="0"/>
              <a:t>: </a:t>
            </a:r>
            <a:r>
              <a:rPr lang="en-US" b="0" dirty="0" err="1" smtClean="0"/>
              <a:t>fino</a:t>
            </a:r>
            <a:r>
              <a:rPr lang="en-US" b="0" dirty="0" smtClean="0"/>
              <a:t> a </a:t>
            </a:r>
            <a:r>
              <a:rPr lang="en-US" b="0" dirty="0">
                <a:sym typeface="Symbol" pitchFamily="1" charset="2"/>
              </a:rPr>
              <a:t>~20</a:t>
            </a:r>
            <a:r>
              <a:rPr lang="el-GR" b="0" dirty="0">
                <a:sym typeface="Symbol" pitchFamily="1" charset="2"/>
              </a:rPr>
              <a:t>μ</a:t>
            </a:r>
            <a:r>
              <a:rPr lang="en-US" b="0" dirty="0">
                <a:sym typeface="Symbol" pitchFamily="1" charset="2"/>
              </a:rPr>
              <a:t>m</a:t>
            </a:r>
            <a:endParaRPr lang="el-GR" b="0" baseline="-25000" dirty="0">
              <a:sym typeface="Symbol" pitchFamily="1" charset="2"/>
            </a:endParaRPr>
          </a:p>
          <a:p>
            <a:pPr lvl="1" eaLnBrk="0" hangingPunct="0">
              <a:buFont typeface="Wingdings" pitchFamily="1" charset="2"/>
              <a:buChar char="Ø"/>
            </a:pPr>
            <a:r>
              <a:rPr lang="en-US" b="0" dirty="0" smtClean="0"/>
              <a:t>per </a:t>
            </a:r>
            <a:r>
              <a:rPr lang="en-US" b="0" dirty="0" err="1" smtClean="0"/>
              <a:t>parametro</a:t>
            </a:r>
            <a:r>
              <a:rPr lang="en-US" b="0" dirty="0" smtClean="0"/>
              <a:t> </a:t>
            </a:r>
            <a:r>
              <a:rPr lang="en-US" b="0" dirty="0" err="1" smtClean="0"/>
              <a:t>d’impatto</a:t>
            </a:r>
            <a:r>
              <a:rPr lang="en-US" b="0" dirty="0" smtClean="0"/>
              <a:t> </a:t>
            </a:r>
            <a:r>
              <a:rPr lang="en-US" b="0" dirty="0" err="1" smtClean="0"/>
              <a:t>di</a:t>
            </a:r>
            <a:r>
              <a:rPr lang="en-US" b="0" dirty="0" smtClean="0"/>
              <a:t> </a:t>
            </a:r>
            <a:r>
              <a:rPr lang="en-US" b="0" dirty="0" err="1" smtClean="0"/>
              <a:t>traccia</a:t>
            </a:r>
            <a:endParaRPr lang="en-US" b="0" dirty="0"/>
          </a:p>
          <a:p>
            <a:pPr lvl="1" eaLnBrk="0" hangingPunct="0">
              <a:buFont typeface="Wingdings" pitchFamily="1" charset="2"/>
              <a:buChar char="Ø"/>
            </a:pPr>
            <a:r>
              <a:rPr lang="en-US" b="0" dirty="0" smtClean="0"/>
              <a:t>per la </a:t>
            </a:r>
            <a:r>
              <a:rPr lang="en-US" b="0" dirty="0" err="1" smtClean="0"/>
              <a:t>separazione</a:t>
            </a:r>
            <a:r>
              <a:rPr lang="en-US" b="0" dirty="0" smtClean="0"/>
              <a:t> del </a:t>
            </a:r>
            <a:r>
              <a:rPr lang="en-US" dirty="0" err="1" smtClean="0"/>
              <a:t>vertici</a:t>
            </a:r>
            <a:r>
              <a:rPr lang="en-US" dirty="0" smtClean="0"/>
              <a:t> </a:t>
            </a:r>
            <a:r>
              <a:rPr lang="en-US" dirty="0" err="1" smtClean="0"/>
              <a:t>secondari</a:t>
            </a:r>
            <a:r>
              <a:rPr lang="en-US" dirty="0" smtClean="0"/>
              <a:t> </a:t>
            </a:r>
            <a:r>
              <a:rPr lang="en-US" dirty="0" err="1" smtClean="0"/>
              <a:t>dai</a:t>
            </a:r>
            <a:r>
              <a:rPr lang="en-US" dirty="0" smtClean="0"/>
              <a:t> </a:t>
            </a:r>
            <a:r>
              <a:rPr lang="en-US" dirty="0" err="1" smtClean="0"/>
              <a:t>primari</a:t>
            </a:r>
            <a:endParaRPr lang="en-US" b="0" dirty="0"/>
          </a:p>
        </p:txBody>
      </p:sp>
      <p:sp>
        <p:nvSpPr>
          <p:cNvPr id="662537" name="Line 9"/>
          <p:cNvSpPr>
            <a:spLocks noChangeShapeType="1"/>
          </p:cNvSpPr>
          <p:nvPr/>
        </p:nvSpPr>
        <p:spPr bwMode="auto">
          <a:xfrm flipV="1">
            <a:off x="4572000" y="5072063"/>
            <a:ext cx="1214438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62538" name="Text Box 10"/>
          <p:cNvSpPr txBox="1">
            <a:spLocks noChangeArrowheads="1"/>
          </p:cNvSpPr>
          <p:nvPr/>
        </p:nvSpPr>
        <p:spPr bwMode="auto">
          <a:xfrm>
            <a:off x="6197600" y="6269038"/>
            <a:ext cx="2682875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/>
              <a:t>Di</a:t>
            </a:r>
            <a:r>
              <a:rPr lang="en-US" sz="1400"/>
              <a:t>r</a:t>
            </a:r>
            <a:r>
              <a:rPr lang="en-US" sz="1400" b="0"/>
              <a:t>ect and from B-decay </a:t>
            </a:r>
            <a:r>
              <a:rPr lang="en-US" sz="1400" b="0">
                <a:latin typeface="Comic Sans MS" pitchFamily="1" charset="0"/>
              </a:rPr>
              <a:t>J/</a:t>
            </a:r>
            <a:r>
              <a:rPr lang="el-GR" sz="1400" b="0">
                <a:latin typeface="Comic Sans MS" pitchFamily="1" charset="0"/>
              </a:rPr>
              <a:t>ψ</a:t>
            </a:r>
            <a:r>
              <a:rPr lang="en-US" sz="1400">
                <a:latin typeface="Comic Sans MS" pitchFamily="1" charset="0"/>
              </a:rPr>
              <a:t> </a:t>
            </a:r>
            <a:r>
              <a:rPr lang="en-US" sz="1400" b="0"/>
              <a:t>multiplicity in ALICE events</a:t>
            </a:r>
          </a:p>
        </p:txBody>
      </p:sp>
      <p:pic>
        <p:nvPicPr>
          <p:cNvPr id="23561" name="Picture 12" descr="survival"/>
          <p:cNvPicPr>
            <a:picLocks noChangeAspect="1" noChangeArrowheads="1"/>
          </p:cNvPicPr>
          <p:nvPr/>
        </p:nvPicPr>
        <p:blipFill>
          <a:blip r:embed="rId4" cstate="print"/>
          <a:srcRect t="4968" r="3703"/>
          <a:stretch>
            <a:fillRect/>
          </a:stretch>
        </p:blipFill>
        <p:spPr bwMode="auto">
          <a:xfrm>
            <a:off x="6000750" y="1300163"/>
            <a:ext cx="26781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41" name="Oval 13"/>
          <p:cNvSpPr>
            <a:spLocks noChangeArrowheads="1"/>
          </p:cNvSpPr>
          <p:nvPr/>
        </p:nvSpPr>
        <p:spPr bwMode="auto">
          <a:xfrm>
            <a:off x="6361113" y="1733550"/>
            <a:ext cx="1295400" cy="71913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662542" name="Oval 14"/>
          <p:cNvSpPr>
            <a:spLocks noChangeArrowheads="1"/>
          </p:cNvSpPr>
          <p:nvPr/>
        </p:nvSpPr>
        <p:spPr bwMode="auto">
          <a:xfrm rot="2345631">
            <a:off x="7440613" y="2165350"/>
            <a:ext cx="1295400" cy="71913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662543" name="Text Box 15"/>
          <p:cNvSpPr txBox="1">
            <a:spLocks noChangeArrowheads="1"/>
          </p:cNvSpPr>
          <p:nvPr/>
        </p:nvSpPr>
        <p:spPr bwMode="auto">
          <a:xfrm>
            <a:off x="5980113" y="1019175"/>
            <a:ext cx="2809875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/>
              <a:t>Measured/expected  </a:t>
            </a:r>
            <a:r>
              <a:rPr lang="en-US" sz="1400"/>
              <a:t>J/</a:t>
            </a:r>
            <a:r>
              <a:rPr lang="el-GR" sz="1400"/>
              <a:t>ψ</a:t>
            </a:r>
            <a:r>
              <a:rPr lang="en-US" sz="1400" b="0"/>
              <a:t>  suppression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2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2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25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25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25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25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7" grpId="0" animBg="1"/>
      <p:bldP spid="662541" grpId="0" animBg="1"/>
      <p:bldP spid="662542" grpId="0" animBg="1"/>
      <p:bldP spid="662542" grpId="1" animBg="1"/>
      <p:bldP spid="6625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42175" y="6096000"/>
            <a:ext cx="1901825" cy="476250"/>
          </a:xfrm>
        </p:spPr>
        <p:txBody>
          <a:bodyPr/>
          <a:lstStyle/>
          <a:p>
            <a:pPr>
              <a:defRPr/>
            </a:pPr>
            <a:fld id="{D89958C4-4DBA-402C-AEB5-5EF015541C5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68676" name="Rectangle 4"/>
          <p:cNvSpPr>
            <a:spLocks noRot="1" noChangeArrowheads="1"/>
          </p:cNvSpPr>
          <p:nvPr/>
        </p:nvSpPr>
        <p:spPr bwMode="auto">
          <a:xfrm>
            <a:off x="323850" y="44450"/>
            <a:ext cx="8424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000" b="0" i="1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QGP signatures_2: </a:t>
            </a:r>
            <a:r>
              <a:rPr lang="en-US" sz="30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L’aumento</a:t>
            </a:r>
            <a:r>
              <a:rPr lang="en-US" sz="3000" b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0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</a:t>
            </a:r>
            <a:r>
              <a:rPr lang="en-US" sz="3000" b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en-US" sz="30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stranezza</a:t>
            </a:r>
            <a:endParaRPr lang="it-IT" sz="30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928688" y="782638"/>
            <a:ext cx="7315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100" b="0" dirty="0"/>
              <a:t> </a:t>
            </a:r>
            <a:r>
              <a:rPr lang="en-US" sz="2100" dirty="0" err="1" smtClean="0"/>
              <a:t>Normalmente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b="0" dirty="0" smtClean="0"/>
              <a:t> </a:t>
            </a:r>
            <a:r>
              <a:rPr lang="en-US" sz="2100" dirty="0" err="1" smtClean="0"/>
              <a:t>barioni</a:t>
            </a:r>
            <a:r>
              <a:rPr lang="en-US" sz="2100" dirty="0" smtClean="0"/>
              <a:t> </a:t>
            </a:r>
            <a:r>
              <a:rPr lang="en-US" sz="2100" dirty="0" err="1" smtClean="0"/>
              <a:t>strani</a:t>
            </a:r>
            <a:r>
              <a:rPr lang="en-US" sz="2100" dirty="0" smtClean="0"/>
              <a:t> </a:t>
            </a:r>
            <a:r>
              <a:rPr lang="en-US" sz="2100" dirty="0" err="1" smtClean="0"/>
              <a:t>sono</a:t>
            </a:r>
            <a:r>
              <a:rPr lang="en-US" sz="2100" dirty="0" smtClean="0"/>
              <a:t> </a:t>
            </a:r>
            <a:r>
              <a:rPr lang="en-US" sz="2100" dirty="0" err="1" smtClean="0"/>
              <a:t>soppressi</a:t>
            </a:r>
            <a:r>
              <a:rPr lang="en-US" sz="2100" dirty="0" smtClean="0"/>
              <a:t> </a:t>
            </a:r>
            <a:r>
              <a:rPr lang="en-US" sz="2100" dirty="0" err="1" smtClean="0"/>
              <a:t>dalla</a:t>
            </a:r>
            <a:r>
              <a:rPr lang="en-US" sz="2100" dirty="0" smtClean="0"/>
              <a:t> </a:t>
            </a:r>
            <a:r>
              <a:rPr lang="en-US" sz="2100" dirty="0" err="1" smtClean="0"/>
              <a:t>grande</a:t>
            </a:r>
            <a:r>
              <a:rPr lang="en-US" sz="2100" dirty="0" smtClean="0"/>
              <a:t> </a:t>
            </a:r>
            <a:r>
              <a:rPr lang="en-US" sz="2100" dirty="0" err="1" smtClean="0"/>
              <a:t>massa</a:t>
            </a:r>
            <a:r>
              <a:rPr lang="en-US" sz="2100" dirty="0" smtClean="0"/>
              <a:t> del quark </a:t>
            </a:r>
            <a:r>
              <a:rPr lang="en-US" sz="2100" dirty="0" err="1" smtClean="0"/>
              <a:t>strano</a:t>
            </a:r>
            <a:r>
              <a:rPr lang="en-US" sz="2100" dirty="0" smtClean="0"/>
              <a:t>: </a:t>
            </a:r>
            <a:r>
              <a:rPr lang="en-US" sz="2100" b="0" i="1" dirty="0" smtClean="0"/>
              <a:t>m</a:t>
            </a:r>
            <a:r>
              <a:rPr lang="en-US" sz="2100" b="0" i="1" baseline="-25000" dirty="0" smtClean="0"/>
              <a:t>s</a:t>
            </a:r>
            <a:r>
              <a:rPr lang="en-US" sz="2100" b="0" i="1" dirty="0" smtClean="0"/>
              <a:t>~500MeV</a:t>
            </a:r>
            <a:r>
              <a:rPr lang="en-US" sz="2100" b="0" dirty="0"/>
              <a:t>. </a:t>
            </a: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512762" y="1519238"/>
            <a:ext cx="7702576" cy="17081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FontTx/>
              <a:buChar char="•"/>
            </a:pPr>
            <a:r>
              <a:rPr lang="en-US" sz="2100" b="0" dirty="0" smtClean="0"/>
              <a:t> </a:t>
            </a:r>
            <a:r>
              <a:rPr lang="en-US" sz="2100" b="0" dirty="0" err="1" smtClean="0"/>
              <a:t>Nella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fase</a:t>
            </a:r>
            <a:r>
              <a:rPr lang="en-US" sz="2100" b="0" dirty="0" smtClean="0"/>
              <a:t> QGP:</a:t>
            </a:r>
          </a:p>
          <a:p>
            <a:pPr lvl="1" eaLnBrk="0" hangingPunct="0"/>
            <a:r>
              <a:rPr lang="en-US" sz="2100" b="0" dirty="0"/>
              <a:t>	</a:t>
            </a:r>
            <a:r>
              <a:rPr lang="en-US" sz="2100" b="0" dirty="0">
                <a:sym typeface="Wingdings" pitchFamily="1" charset="2"/>
              </a:rPr>
              <a:t> </a:t>
            </a:r>
            <a:r>
              <a:rPr lang="en-US" sz="2100" b="0" dirty="0" smtClean="0">
                <a:sym typeface="Wingdings" pitchFamily="1" charset="2"/>
              </a:rPr>
              <a:t>la </a:t>
            </a:r>
            <a:r>
              <a:rPr lang="en-US" sz="2100" b="0" dirty="0" err="1" smtClean="0">
                <a:sym typeface="Wingdings" pitchFamily="1" charset="2"/>
              </a:rPr>
              <a:t>massa</a:t>
            </a:r>
            <a:r>
              <a:rPr lang="en-US" sz="2100" b="0" dirty="0" smtClean="0">
                <a:sym typeface="Wingdings" pitchFamily="1" charset="2"/>
              </a:rPr>
              <a:t> del quark </a:t>
            </a:r>
            <a:r>
              <a:rPr lang="en-US" sz="2100" b="0" i="1" dirty="0" smtClean="0">
                <a:sym typeface="Wingdings" pitchFamily="1" charset="2"/>
              </a:rPr>
              <a:t>s </a:t>
            </a:r>
            <a:r>
              <a:rPr lang="en-US" sz="2100" b="0" dirty="0" err="1" smtClean="0">
                <a:sym typeface="Wingdings" pitchFamily="1" charset="2"/>
              </a:rPr>
              <a:t>tende</a:t>
            </a:r>
            <a:r>
              <a:rPr lang="en-US" sz="2100" b="0" dirty="0" smtClean="0">
                <a:sym typeface="Wingdings" pitchFamily="1" charset="2"/>
              </a:rPr>
              <a:t> </a:t>
            </a:r>
            <a:r>
              <a:rPr lang="en-US" sz="2100" b="0" dirty="0" err="1" smtClean="0">
                <a:sym typeface="Wingdings" pitchFamily="1" charset="2"/>
              </a:rPr>
              <a:t>alla</a:t>
            </a:r>
            <a:r>
              <a:rPr lang="en-US" sz="2100" b="0" dirty="0" smtClean="0">
                <a:sym typeface="Wingdings" pitchFamily="1" charset="2"/>
              </a:rPr>
              <a:t> </a:t>
            </a:r>
            <a:r>
              <a:rPr lang="en-US" sz="2100" b="0" dirty="0" err="1" smtClean="0">
                <a:sym typeface="Wingdings" pitchFamily="1" charset="2"/>
              </a:rPr>
              <a:t>massa</a:t>
            </a:r>
            <a:r>
              <a:rPr lang="en-US" sz="2100" b="0" dirty="0" smtClean="0">
                <a:sym typeface="Wingdings" pitchFamily="1" charset="2"/>
              </a:rPr>
              <a:t> </a:t>
            </a:r>
            <a:r>
              <a:rPr lang="en-US" sz="2100" b="0" dirty="0" err="1" smtClean="0">
                <a:sym typeface="Wingdings" pitchFamily="1" charset="2"/>
              </a:rPr>
              <a:t>nuda</a:t>
            </a:r>
            <a:r>
              <a:rPr lang="en-US" sz="2100" b="0" dirty="0" smtClean="0">
                <a:sym typeface="Wingdings" pitchFamily="1" charset="2"/>
              </a:rPr>
              <a:t> </a:t>
            </a:r>
            <a:r>
              <a:rPr lang="en-US" sz="2100" b="0" i="1" dirty="0">
                <a:sym typeface="Wingdings" pitchFamily="1" charset="2"/>
              </a:rPr>
              <a:t>m</a:t>
            </a:r>
            <a:r>
              <a:rPr lang="en-US" sz="2100" b="0" i="1" baseline="-25000" dirty="0">
                <a:sym typeface="Wingdings" pitchFamily="1" charset="2"/>
              </a:rPr>
              <a:t>s</a:t>
            </a:r>
            <a:r>
              <a:rPr lang="en-US" sz="2100" b="0" i="1" dirty="0">
                <a:sym typeface="Wingdings" pitchFamily="1" charset="2"/>
              </a:rPr>
              <a:t>~ 100 </a:t>
            </a:r>
            <a:r>
              <a:rPr lang="en-US" sz="2100" b="0" i="1" dirty="0" err="1">
                <a:sym typeface="Wingdings" pitchFamily="1" charset="2"/>
              </a:rPr>
              <a:t>MeV</a:t>
            </a:r>
            <a:endParaRPr lang="en-US" sz="2100" b="0" i="1" dirty="0">
              <a:sym typeface="Wingdings" pitchFamily="1" charset="2"/>
            </a:endParaRPr>
          </a:p>
          <a:p>
            <a:pPr eaLnBrk="0" hangingPunct="0"/>
            <a:r>
              <a:rPr lang="en-US" sz="2100" b="0" dirty="0">
                <a:sym typeface="Wingdings" pitchFamily="1" charset="2"/>
              </a:rPr>
              <a:t>	 </a:t>
            </a:r>
            <a:r>
              <a:rPr lang="en-US" sz="2100" dirty="0" err="1" smtClean="0">
                <a:sym typeface="Wingdings" pitchFamily="1" charset="2"/>
              </a:rPr>
              <a:t>il</a:t>
            </a:r>
            <a:r>
              <a:rPr lang="en-US" sz="2100" dirty="0" smtClean="0">
                <a:sym typeface="Wingdings" pitchFamily="1" charset="2"/>
              </a:rPr>
              <a:t> quark</a:t>
            </a:r>
            <a:r>
              <a:rPr lang="en-US" sz="2100" b="0" i="1" dirty="0" smtClean="0"/>
              <a:t> </a:t>
            </a:r>
            <a:r>
              <a:rPr lang="en-US" sz="2100" b="0" i="1" dirty="0"/>
              <a:t>s </a:t>
            </a:r>
            <a:r>
              <a:rPr lang="en-US" sz="2100" dirty="0" err="1" smtClean="0"/>
              <a:t>viene</a:t>
            </a:r>
            <a:r>
              <a:rPr lang="en-US" sz="2100" dirty="0" smtClean="0"/>
              <a:t> </a:t>
            </a:r>
            <a:r>
              <a:rPr lang="en-US" sz="2100" dirty="0" err="1" smtClean="0"/>
              <a:t>prodotto</a:t>
            </a:r>
            <a:r>
              <a:rPr lang="en-US" sz="2100" dirty="0" smtClean="0"/>
              <a:t> </a:t>
            </a:r>
            <a:r>
              <a:rPr lang="en-US" sz="2100" dirty="0" err="1" smtClean="0"/>
              <a:t>più</a:t>
            </a:r>
            <a:r>
              <a:rPr lang="en-US" sz="2100" dirty="0" smtClean="0"/>
              <a:t> </a:t>
            </a:r>
            <a:r>
              <a:rPr lang="en-US" sz="2100" dirty="0" err="1" smtClean="0"/>
              <a:t>facilmente</a:t>
            </a:r>
            <a:endParaRPr lang="en-US" sz="2100" b="0" dirty="0"/>
          </a:p>
          <a:p>
            <a:pPr eaLnBrk="0" hangingPunct="0"/>
            <a:r>
              <a:rPr lang="en-US" sz="2100" b="0" dirty="0"/>
              <a:t>	</a:t>
            </a:r>
            <a:r>
              <a:rPr lang="en-US" sz="2100" b="0" dirty="0">
                <a:sym typeface="Wingdings" pitchFamily="1" charset="2"/>
              </a:rPr>
              <a:t> </a:t>
            </a:r>
            <a:r>
              <a:rPr lang="en-US" sz="2100" b="0" dirty="0" err="1" smtClean="0">
                <a:sym typeface="Wingdings" pitchFamily="1" charset="2"/>
              </a:rPr>
              <a:t>l’aumento</a:t>
            </a:r>
            <a:r>
              <a:rPr lang="en-US" sz="2100" b="0" dirty="0" smtClean="0">
                <a:sym typeface="Wingdings" pitchFamily="1" charset="2"/>
              </a:rPr>
              <a:t> </a:t>
            </a:r>
            <a:r>
              <a:rPr lang="en-US" sz="2100" dirty="0" smtClean="0">
                <a:sym typeface="Wingdings" pitchFamily="1" charset="2"/>
              </a:rPr>
              <a:t>è </a:t>
            </a:r>
            <a:r>
              <a:rPr lang="en-US" sz="2100" dirty="0" err="1" smtClean="0">
                <a:sym typeface="Wingdings" pitchFamily="1" charset="2"/>
              </a:rPr>
              <a:t>sistematicamente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più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elevato</a:t>
            </a:r>
            <a:r>
              <a:rPr lang="en-US" sz="2100" dirty="0" smtClean="0">
                <a:sym typeface="Wingdings" pitchFamily="1" charset="2"/>
              </a:rPr>
              <a:t> in </a:t>
            </a:r>
            <a:r>
              <a:rPr lang="en-US" sz="2100" dirty="0" err="1" smtClean="0">
                <a:sym typeface="Wingdings" pitchFamily="1" charset="2"/>
              </a:rPr>
              <a:t>accordo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col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numero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di</a:t>
            </a:r>
            <a:r>
              <a:rPr lang="en-US" sz="2100" dirty="0" smtClean="0">
                <a:sym typeface="Wingdings" pitchFamily="1" charset="2"/>
              </a:rPr>
              <a:t> quark </a:t>
            </a:r>
            <a:r>
              <a:rPr lang="en-US" sz="2100" dirty="0" err="1" smtClean="0">
                <a:sym typeface="Wingdings" pitchFamily="1" charset="2"/>
              </a:rPr>
              <a:t>strani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contenuti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nella</a:t>
            </a:r>
            <a:r>
              <a:rPr lang="en-US" sz="2100" dirty="0" smtClean="0">
                <a:sym typeface="Wingdings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particella</a:t>
            </a:r>
            <a:endParaRPr lang="en-US" sz="2100" b="0" i="1" dirty="0"/>
          </a:p>
        </p:txBody>
      </p:sp>
      <p:sp>
        <p:nvSpPr>
          <p:cNvPr id="668683" name="Text Box 11"/>
          <p:cNvSpPr txBox="1">
            <a:spLocks noChangeArrowheads="1"/>
          </p:cNvSpPr>
          <p:nvPr/>
        </p:nvSpPr>
        <p:spPr bwMode="auto">
          <a:xfrm>
            <a:off x="539750" y="5586413"/>
            <a:ext cx="338455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7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Hyperon yields per participants in Pb+Pb, normalized to P+Be [NA57]</a:t>
            </a:r>
            <a:endParaRPr lang="en-US" sz="1700" b="0">
              <a:cs typeface="+mn-cs"/>
            </a:endParaRPr>
          </a:p>
        </p:txBody>
      </p:sp>
      <p:sp>
        <p:nvSpPr>
          <p:cNvPr id="668684" name="Text Box 12"/>
          <p:cNvSpPr txBox="1">
            <a:spLocks noChangeArrowheads="1"/>
          </p:cNvSpPr>
          <p:nvPr/>
        </p:nvSpPr>
        <p:spPr bwMode="auto">
          <a:xfrm>
            <a:off x="195263" y="3359150"/>
            <a:ext cx="3584575" cy="2031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100" b="0" dirty="0"/>
              <a:t>@</a:t>
            </a:r>
            <a:r>
              <a:rPr lang="en-US" sz="2100" dirty="0"/>
              <a:t>SPS,RHIC:</a:t>
            </a:r>
            <a:r>
              <a:rPr lang="en-US" sz="2100" b="0" dirty="0"/>
              <a:t> </a:t>
            </a:r>
          </a:p>
          <a:p>
            <a:pPr eaLnBrk="0" hangingPunct="0">
              <a:buFontTx/>
              <a:buChar char="•"/>
            </a:pPr>
            <a:r>
              <a:rPr lang="en-US" sz="2100" b="0" dirty="0"/>
              <a:t> </a:t>
            </a:r>
            <a:r>
              <a:rPr lang="en-US" sz="2100" b="0" dirty="0" err="1" smtClean="0"/>
              <a:t>nessun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aumento</a:t>
            </a:r>
            <a:r>
              <a:rPr lang="en-US" sz="2100" b="0" dirty="0" smtClean="0"/>
              <a:t> </a:t>
            </a:r>
            <a:r>
              <a:rPr lang="en-US" sz="2100" b="0" dirty="0"/>
              <a:t>in </a:t>
            </a:r>
            <a:r>
              <a:rPr lang="en-US" sz="2100" b="0" dirty="0" err="1"/>
              <a:t>p+Pb</a:t>
            </a:r>
            <a:r>
              <a:rPr lang="en-US" sz="2100" b="0" dirty="0"/>
              <a:t> </a:t>
            </a:r>
          </a:p>
          <a:p>
            <a:pPr eaLnBrk="0" hangingPunct="0">
              <a:buFontTx/>
              <a:buChar char="•"/>
            </a:pPr>
            <a:r>
              <a:rPr lang="en-US" sz="2100" b="0" dirty="0"/>
              <a:t> </a:t>
            </a:r>
            <a:r>
              <a:rPr lang="en-US" sz="2100" b="0" dirty="0" err="1" smtClean="0"/>
              <a:t>grande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aumento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di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produzione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di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barioni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strani</a:t>
            </a:r>
            <a:r>
              <a:rPr lang="en-US" sz="2100" b="0" dirty="0" smtClean="0"/>
              <a:t> </a:t>
            </a:r>
            <a:r>
              <a:rPr lang="en-US" sz="2100" b="0" dirty="0" err="1" smtClean="0"/>
              <a:t>osservato</a:t>
            </a:r>
            <a:r>
              <a:rPr lang="en-US" sz="2100" b="0" dirty="0" smtClean="0"/>
              <a:t> in </a:t>
            </a:r>
            <a:r>
              <a:rPr lang="en-US" sz="2100" b="0" dirty="0" err="1" smtClean="0"/>
              <a:t>collisioni</a:t>
            </a:r>
            <a:r>
              <a:rPr lang="en-US" sz="2100" b="0" dirty="0" smtClean="0"/>
              <a:t> </a:t>
            </a:r>
            <a:r>
              <a:rPr lang="en-US" sz="2100" b="0" dirty="0" err="1"/>
              <a:t>Pb+Pb</a:t>
            </a:r>
            <a:r>
              <a:rPr lang="en-US" sz="2100" b="0" dirty="0"/>
              <a:t> </a:t>
            </a:r>
            <a:r>
              <a:rPr lang="en-US" sz="2100" b="0" dirty="0" err="1" smtClean="0"/>
              <a:t>rispetto</a:t>
            </a:r>
            <a:r>
              <a:rPr lang="en-US" sz="2100" b="0" dirty="0" smtClean="0"/>
              <a:t> a </a:t>
            </a:r>
            <a:r>
              <a:rPr lang="en-US" sz="2100" b="0" dirty="0" err="1"/>
              <a:t>p+A</a:t>
            </a:r>
            <a:endParaRPr lang="en-US" sz="21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43363" y="3214688"/>
            <a:ext cx="4776787" cy="2889250"/>
            <a:chOff x="2184" y="890"/>
            <a:chExt cx="3009" cy="1684"/>
          </a:xfrm>
        </p:grpSpPr>
        <p:pic>
          <p:nvPicPr>
            <p:cNvPr id="24588" name="Picture 6" descr="specif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4" y="935"/>
              <a:ext cx="3009" cy="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606" y="890"/>
              <a:ext cx="2361" cy="860"/>
              <a:chOff x="2653" y="890"/>
              <a:chExt cx="2361" cy="860"/>
            </a:xfrm>
          </p:grpSpPr>
          <p:sp>
            <p:nvSpPr>
              <p:cNvPr id="24590" name="Rectangle 9"/>
              <p:cNvSpPr>
                <a:spLocks noChangeArrowheads="1"/>
              </p:cNvSpPr>
              <p:nvPr/>
            </p:nvSpPr>
            <p:spPr bwMode="auto">
              <a:xfrm>
                <a:off x="3241" y="890"/>
                <a:ext cx="501" cy="19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Pb+Pb</a:t>
                </a:r>
              </a:p>
            </p:txBody>
          </p:sp>
          <p:sp>
            <p:nvSpPr>
              <p:cNvPr id="24591" name="Rectangle 10"/>
              <p:cNvSpPr>
                <a:spLocks noChangeArrowheads="1"/>
              </p:cNvSpPr>
              <p:nvPr/>
            </p:nvSpPr>
            <p:spPr bwMode="auto">
              <a:xfrm>
                <a:off x="2653" y="1554"/>
                <a:ext cx="356" cy="19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p+A</a:t>
                </a:r>
              </a:p>
            </p:txBody>
          </p:sp>
          <p:sp>
            <p:nvSpPr>
              <p:cNvPr id="24592" name="Rectangle 13"/>
              <p:cNvSpPr>
                <a:spLocks noChangeArrowheads="1"/>
              </p:cNvSpPr>
              <p:nvPr/>
            </p:nvSpPr>
            <p:spPr bwMode="auto">
              <a:xfrm>
                <a:off x="4513" y="890"/>
                <a:ext cx="501" cy="19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Pb+Pb</a:t>
                </a:r>
              </a:p>
            </p:txBody>
          </p:sp>
          <p:sp>
            <p:nvSpPr>
              <p:cNvPr id="24593" name="Rectangle 14"/>
              <p:cNvSpPr>
                <a:spLocks noChangeArrowheads="1"/>
              </p:cNvSpPr>
              <p:nvPr/>
            </p:nvSpPr>
            <p:spPr bwMode="auto">
              <a:xfrm>
                <a:off x="3930" y="1525"/>
                <a:ext cx="356" cy="19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rgbClr val="000000"/>
                    </a:solidFill>
                  </a:rPr>
                  <a:t>p+A</a:t>
                </a:r>
              </a:p>
            </p:txBody>
          </p:sp>
        </p:grpSp>
      </p:grpSp>
      <p:sp>
        <p:nvSpPr>
          <p:cNvPr id="668691" name="Oval 19"/>
          <p:cNvSpPr>
            <a:spLocks noChangeArrowheads="1"/>
          </p:cNvSpPr>
          <p:nvPr/>
        </p:nvSpPr>
        <p:spPr bwMode="auto">
          <a:xfrm>
            <a:off x="5651500" y="3935413"/>
            <a:ext cx="865188" cy="13684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668692" name="Oval 20"/>
          <p:cNvSpPr>
            <a:spLocks noChangeArrowheads="1"/>
          </p:cNvSpPr>
          <p:nvPr/>
        </p:nvSpPr>
        <p:spPr bwMode="auto">
          <a:xfrm>
            <a:off x="7596188" y="3646488"/>
            <a:ext cx="863600" cy="1512887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 sz="2800"/>
          </a:p>
        </p:txBody>
      </p:sp>
      <p:sp>
        <p:nvSpPr>
          <p:cNvPr id="24587" name="CasellaDiTesto 18"/>
          <p:cNvSpPr txBox="1">
            <a:spLocks noChangeArrowheads="1"/>
          </p:cNvSpPr>
          <p:nvPr/>
        </p:nvSpPr>
        <p:spPr bwMode="auto">
          <a:xfrm>
            <a:off x="1856101" y="6286500"/>
            <a:ext cx="48716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200" b="0" dirty="0" smtClean="0"/>
              <a:t>Aumento ancora maggiore atteso a LHC !</a:t>
            </a:r>
            <a:endParaRPr lang="it-IT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8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9" grpId="0"/>
      <p:bldP spid="6686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5.8|22.3|7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TemaAlice</Template>
  <TotalTime>530</TotalTime>
  <Words>1478</Words>
  <Application>Microsoft Office PowerPoint</Application>
  <PresentationFormat>Presentazione su schermo (4:3)</PresentationFormat>
  <Paragraphs>349</Paragraphs>
  <Slides>37</Slides>
  <Notes>37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Tema di Office</vt:lpstr>
      <vt:lpstr>Image</vt:lpstr>
      <vt:lpstr>Diapositiva 1</vt:lpstr>
      <vt:lpstr>ALICE: A Large Ion Collider Experiment</vt:lpstr>
      <vt:lpstr>Diapositiva 3</vt:lpstr>
      <vt:lpstr>Diapositiva 4</vt:lpstr>
      <vt:lpstr>Diapositiva 5</vt:lpstr>
      <vt:lpstr>Diapositiva 6</vt:lpstr>
      <vt:lpstr>Condizioni iniziali: geometria della collisione</vt:lpstr>
      <vt:lpstr>Diapositiva 8</vt:lpstr>
      <vt:lpstr>Diapositiva 9</vt:lpstr>
      <vt:lpstr>Diapositiva 10</vt:lpstr>
      <vt:lpstr>Correlazioni azimutali dei jet (jet quenching)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Raggi cosmici in ALICE</vt:lpstr>
      <vt:lpstr>Eventi pp in ALICE</vt:lpstr>
      <vt:lpstr>Diapositiva 30</vt:lpstr>
      <vt:lpstr>Diapositiva 31</vt:lpstr>
      <vt:lpstr>Identificazione di particella con i diversi detector</vt:lpstr>
      <vt:lpstr>Ricostruzione di alcuni decadimenti</vt:lpstr>
      <vt:lpstr>Diapositiva 34</vt:lpstr>
      <vt:lpstr>Diapositiva 35</vt:lpstr>
      <vt:lpstr>Diapositiva 36</vt:lpstr>
      <vt:lpstr>Diapositiva 37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Alessia</dc:creator>
  <cp:lastModifiedBy>Alessia</cp:lastModifiedBy>
  <cp:revision>40</cp:revision>
  <dcterms:created xsi:type="dcterms:W3CDTF">2010-04-10T15:00:11Z</dcterms:created>
  <dcterms:modified xsi:type="dcterms:W3CDTF">2010-04-10T23:50:28Z</dcterms:modified>
</cp:coreProperties>
</file>