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378" r:id="rId2"/>
    <p:sldId id="411" r:id="rId3"/>
    <p:sldId id="406" r:id="rId4"/>
    <p:sldId id="405" r:id="rId5"/>
    <p:sldId id="407" r:id="rId6"/>
    <p:sldId id="408" r:id="rId7"/>
    <p:sldId id="409" r:id="rId8"/>
    <p:sldId id="410" r:id="rId9"/>
    <p:sldId id="412" r:id="rId10"/>
    <p:sldId id="338" r:id="rId11"/>
    <p:sldId id="356" r:id="rId12"/>
    <p:sldId id="344" r:id="rId13"/>
    <p:sldId id="400" r:id="rId14"/>
    <p:sldId id="367" r:id="rId15"/>
    <p:sldId id="360" r:id="rId16"/>
    <p:sldId id="324" r:id="rId17"/>
    <p:sldId id="368" r:id="rId18"/>
    <p:sldId id="365" r:id="rId19"/>
    <p:sldId id="364" r:id="rId20"/>
    <p:sldId id="363" r:id="rId21"/>
    <p:sldId id="320" r:id="rId22"/>
    <p:sldId id="357" r:id="rId23"/>
    <p:sldId id="358" r:id="rId24"/>
    <p:sldId id="369" r:id="rId25"/>
    <p:sldId id="394" r:id="rId26"/>
    <p:sldId id="395" r:id="rId27"/>
    <p:sldId id="396" r:id="rId28"/>
    <p:sldId id="309" r:id="rId29"/>
    <p:sldId id="401" r:id="rId30"/>
    <p:sldId id="402" r:id="rId31"/>
    <p:sldId id="366" r:id="rId32"/>
    <p:sldId id="348" r:id="rId33"/>
    <p:sldId id="371" r:id="rId34"/>
    <p:sldId id="413" r:id="rId35"/>
    <p:sldId id="415" r:id="rId36"/>
  </p:sldIdLst>
  <p:sldSz cx="9144000" cy="6858000" type="screen4x3"/>
  <p:notesSz cx="6845300" cy="97536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800" i="1"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800" i="1"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800" i="1"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800" i="1"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800" i="1"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2800" i="1" kern="1200">
        <a:solidFill>
          <a:schemeClr val="tx1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sz="2800" i="1" kern="1200">
        <a:solidFill>
          <a:schemeClr val="tx1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sz="2800" i="1" kern="1200">
        <a:solidFill>
          <a:schemeClr val="tx1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sz="2800" i="1" kern="1200">
        <a:solidFill>
          <a:schemeClr val="tx1"/>
        </a:solidFill>
        <a:latin typeface="Comic Sans MS" pitchFamily="6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CC"/>
    <a:srgbClr val="66FFFF"/>
    <a:srgbClr val="33CCFF"/>
    <a:srgbClr val="3366FF"/>
    <a:srgbClr val="FF3300"/>
    <a:srgbClr val="99FF33"/>
    <a:srgbClr val="3399FF"/>
    <a:srgbClr val="FF00FF"/>
    <a:srgbClr val="00CC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576" autoAdjust="0"/>
    <p:restoredTop sz="94660"/>
  </p:normalViewPr>
  <p:slideViewPr>
    <p:cSldViewPr snapToGrid="0" snapToObjects="1">
      <p:cViewPr>
        <p:scale>
          <a:sx n="75" d="100"/>
          <a:sy n="75" d="100"/>
        </p:scale>
        <p:origin x="-2310" y="-1116"/>
      </p:cViewPr>
      <p:guideLst>
        <p:guide orient="horz" pos="1434"/>
        <p:guide pos="415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-1722" y="-114"/>
      </p:cViewPr>
      <p:guideLst>
        <p:guide orient="horz" pos="3072"/>
        <p:guide pos="2156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67038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i="0" smtClean="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78263" y="0"/>
            <a:ext cx="2967037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 smtClean="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67825"/>
            <a:ext cx="2967038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i="0" smtClean="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78263" y="9267825"/>
            <a:ext cx="2967037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 smtClean="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fld id="{DB889185-2BA1-4799-9E9F-49F5DF54F2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67038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i="0" smtClean="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78263" y="0"/>
            <a:ext cx="2967037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 smtClean="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87425" y="731838"/>
            <a:ext cx="4875213" cy="36560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2813" y="4632325"/>
            <a:ext cx="5019675" cy="438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67825"/>
            <a:ext cx="2967038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i="0" smtClean="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78263" y="9267825"/>
            <a:ext cx="2967037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 smtClean="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fld id="{D0C77C3B-0E2B-4746-8503-0245CAB776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3A053F-3D12-4106-80F7-395A9031585C}" type="slidenum">
              <a:rPr lang="en-US"/>
              <a:pPr/>
              <a:t>1</a:t>
            </a:fld>
            <a:endParaRPr 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E83885-AA43-4B10-9126-EDDC4A83DF35}" type="slidenum">
              <a:rPr lang="en-US"/>
              <a:pPr/>
              <a:t>18</a:t>
            </a:fld>
            <a:endParaRPr lang="en-US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42FB38-BE09-4110-A89E-B028F3570B40}" type="slidenum">
              <a:rPr lang="en-US"/>
              <a:pPr/>
              <a:t>19</a:t>
            </a:fld>
            <a:endParaRPr lang="en-US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E81CF6-BE00-4169-A07B-7D3A9C0722CD}" type="slidenum">
              <a:rPr lang="en-US"/>
              <a:pPr/>
              <a:t>20</a:t>
            </a:fld>
            <a:endParaRPr 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90762E-DCCA-4B44-AF97-A4D93E7DFC67}" type="slidenum">
              <a:rPr lang="en-US"/>
              <a:pPr/>
              <a:t>21</a:t>
            </a:fld>
            <a:endParaRPr lang="en-U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804DB4-B5A1-41DD-B2FD-5FDCCFCF644B}" type="slidenum">
              <a:rPr lang="en-US"/>
              <a:pPr/>
              <a:t>22</a:t>
            </a:fld>
            <a:endParaRPr lang="en-US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A87E33-FC0D-40BF-956D-61E5D3953613}" type="slidenum">
              <a:rPr lang="en-US"/>
              <a:pPr/>
              <a:t>23</a:t>
            </a:fld>
            <a:endParaRPr lang="en-US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C48C1D-27FF-4009-A8E8-D2C4F8C6CEB6}" type="slidenum">
              <a:rPr lang="en-US"/>
              <a:pPr/>
              <a:t>24</a:t>
            </a:fld>
            <a:endParaRPr lang="en-US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B788DB-D54B-4253-8B37-BA52E86A80CC}" type="slidenum">
              <a:rPr lang="en-US"/>
              <a:pPr/>
              <a:t>25</a:t>
            </a:fld>
            <a:endParaRPr lang="en-US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0" y="731838"/>
            <a:ext cx="4878388" cy="3657600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4633913"/>
            <a:ext cx="5476875" cy="4387850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040879-0D93-4F75-9B40-9BFB18F36A05}" type="slidenum">
              <a:rPr lang="en-US"/>
              <a:pPr/>
              <a:t>26</a:t>
            </a:fld>
            <a:endParaRPr lang="en-US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0" y="731838"/>
            <a:ext cx="4878388" cy="3657600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4633913"/>
            <a:ext cx="5476875" cy="4387850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B1439D-42CB-405A-9B0D-C06CB26F3BBE}" type="slidenum">
              <a:rPr lang="en-US"/>
              <a:pPr/>
              <a:t>27</a:t>
            </a:fld>
            <a:endParaRPr lang="en-US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0" y="731838"/>
            <a:ext cx="4878388" cy="3657600"/>
          </a:xfrm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4633913"/>
            <a:ext cx="5476875" cy="4387850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E848AE-CA4A-413B-AF7A-C01B427AC693}" type="slidenum">
              <a:rPr lang="en-US"/>
              <a:pPr/>
              <a:t>10</a:t>
            </a:fld>
            <a:endParaRPr lang="en-US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1245DF-1728-48B1-8468-92B568CE1875}" type="slidenum">
              <a:rPr lang="en-US"/>
              <a:pPr/>
              <a:t>28</a:t>
            </a:fld>
            <a:endParaRPr lang="en-US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7A2402-4725-4651-9715-22ABB477A447}" type="slidenum">
              <a:rPr lang="en-US"/>
              <a:pPr/>
              <a:t>29</a:t>
            </a:fld>
            <a:endParaRPr 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0" y="731838"/>
            <a:ext cx="4876800" cy="3657600"/>
          </a:xfrm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632325"/>
            <a:ext cx="5473700" cy="4389438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F98866-A1FE-48EA-AAEB-E7C6BE786989}" type="slidenum">
              <a:rPr lang="en-US"/>
              <a:pPr/>
              <a:t>30</a:t>
            </a:fld>
            <a:endParaRPr lang="en-US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0" y="731838"/>
            <a:ext cx="4876800" cy="3657600"/>
          </a:xfrm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632325"/>
            <a:ext cx="5473700" cy="4389438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1B0AB3-248A-42BB-ABB9-13EB3FE7CCB4}" type="slidenum">
              <a:rPr lang="en-US"/>
              <a:pPr/>
              <a:t>31</a:t>
            </a:fld>
            <a:endParaRPr lang="en-US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54F770-C18A-441D-85A0-62E6F489E7F6}" type="slidenum">
              <a:rPr lang="en-US"/>
              <a:pPr/>
              <a:t>32</a:t>
            </a:fld>
            <a:endParaRPr lang="en-US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38A979-FC82-43AE-9D40-077672F6F2EF}" type="slidenum">
              <a:rPr lang="en-US"/>
              <a:pPr/>
              <a:t>33</a:t>
            </a:fld>
            <a:endParaRPr lang="en-US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14D9FD-2391-42E7-9B62-EFDE70D49ACD}" type="slidenum">
              <a:rPr lang="en-US"/>
              <a:pPr/>
              <a:t>11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54B186-7D4F-4A6B-B82A-E1AAC7A6D33B}" type="slidenum">
              <a:rPr lang="en-US"/>
              <a:pPr/>
              <a:t>12</a:t>
            </a:fld>
            <a:endParaRPr lang="en-US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873944-CE7D-4021-BB77-E4D40ABA3F60}" type="slidenum">
              <a:rPr lang="en-US"/>
              <a:pPr/>
              <a:t>13</a:t>
            </a:fld>
            <a:endParaRPr lang="en-US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0" y="731838"/>
            <a:ext cx="4876800" cy="3657600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632325"/>
            <a:ext cx="5473700" cy="4389438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32EB00-6406-466E-8DE3-C1243918F805}" type="slidenum">
              <a:rPr lang="en-US"/>
              <a:pPr/>
              <a:t>14</a:t>
            </a:fld>
            <a:endParaRPr lang="en-US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0D6838-28D8-4B4C-8097-04D9E5D48C17}" type="slidenum">
              <a:rPr lang="en-US"/>
              <a:pPr/>
              <a:t>15</a:t>
            </a:fld>
            <a:endParaRPr lang="en-U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9013" y="731838"/>
            <a:ext cx="4875212" cy="3656012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Osaka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D47070-9CD3-40D4-B280-279579124A0A}" type="slidenum">
              <a:rPr lang="en-US"/>
              <a:pPr/>
              <a:t>16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36B6F7-29F3-47C1-BCA3-64A15C1A71B6}" type="slidenum">
              <a:rPr lang="en-US"/>
              <a:pPr/>
              <a:t>17</a:t>
            </a:fld>
            <a:endParaRPr lang="en-US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 </a:t>
            </a:r>
            <a:r>
              <a:rPr lang="en-US" err="1"/>
              <a:t>aprile</a:t>
            </a:r>
            <a:r>
              <a:rPr lang="en-US"/>
              <a:t>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Silvia DALLA TORRE    (INFN Trieste)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AA8F4F-39C6-456B-84A4-F51E3DA15C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 </a:t>
            </a:r>
            <a:r>
              <a:rPr lang="en-US" err="1"/>
              <a:t>aprile</a:t>
            </a:r>
            <a:r>
              <a:rPr lang="en-US"/>
              <a:t>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Silvia DALLA TORRE    (INFN Trieste)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76BA0E-A75B-41DD-A070-17225746EF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52400"/>
            <a:ext cx="1943100" cy="59436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76900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 </a:t>
            </a:r>
            <a:r>
              <a:rPr lang="en-US" err="1"/>
              <a:t>aprile</a:t>
            </a:r>
            <a:r>
              <a:rPr lang="en-US"/>
              <a:t>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Silvia DALLA TORRE    (INFN Trieste)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3C38DC-7AE4-4982-8C9F-875B87A66F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152400"/>
            <a:ext cx="7772400" cy="594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/>
              <a:t>24 </a:t>
            </a:r>
            <a:r>
              <a:rPr lang="en-US" err="1"/>
              <a:t>aprile</a:t>
            </a:r>
            <a:r>
              <a:rPr lang="en-US"/>
              <a:t> 2009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71800" y="6248400"/>
            <a:ext cx="4051300" cy="457200"/>
          </a:xfrm>
        </p:spPr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/>
              <a:t>Silvia DALLA TORRE    (INFN Trieste)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13600" y="6248400"/>
            <a:ext cx="1244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8EAFC0F-2AF8-4A2E-BE4C-0CBD834BDD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828800"/>
            <a:ext cx="38100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828800"/>
            <a:ext cx="3810000" cy="42672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/>
              <a:t>24 </a:t>
            </a:r>
            <a:r>
              <a:rPr lang="en-US" err="1"/>
              <a:t>aprile</a:t>
            </a:r>
            <a:r>
              <a:rPr lang="en-US"/>
              <a:t> 2009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71800" y="6248400"/>
            <a:ext cx="4051300" cy="457200"/>
          </a:xfrm>
        </p:spPr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/>
              <a:t>Silvia DALLA TORRE    (INFN Trieste)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13600" y="6248400"/>
            <a:ext cx="1244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4CFC4EF-E4C9-45BF-832A-46AC5665CC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 bwMode="auto">
          <a:xfrm>
            <a:off x="0" y="1295400"/>
            <a:ext cx="9144000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/>
          <p:cNvCxnSpPr/>
          <p:nvPr userDrawn="1"/>
        </p:nvCxnSpPr>
        <p:spPr bwMode="auto">
          <a:xfrm>
            <a:off x="0" y="6399213"/>
            <a:ext cx="9144000" cy="158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6" name="Picture 3" descr="Logo_INFN3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6411913"/>
            <a:ext cx="801688" cy="4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7500" y="152400"/>
            <a:ext cx="7277100" cy="1143000"/>
          </a:xfrm>
          <a:prstGeom prst="rect">
            <a:avLst/>
          </a:prstGeom>
          <a:gradFill flip="none" rotWithShape="1">
            <a:gsLst>
              <a:gs pos="71000">
                <a:schemeClr val="bg2">
                  <a:lumMod val="75000"/>
                </a:schemeClr>
              </a:gs>
              <a:gs pos="50000">
                <a:srgbClr val="66FFFF">
                  <a:shade val="67500"/>
                  <a:satMod val="115000"/>
                </a:srgbClr>
              </a:gs>
              <a:gs pos="100000">
                <a:srgbClr val="66FFFF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33CCFF"/>
            </a:solidFill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11300"/>
            <a:ext cx="7772400" cy="47371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1562100" y="6400800"/>
            <a:ext cx="1905000" cy="457200"/>
          </a:xfrm>
        </p:spPr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/>
              <a:t>24 </a:t>
            </a:r>
            <a:r>
              <a:rPr lang="en-US" err="1"/>
              <a:t>aprile</a:t>
            </a:r>
            <a:r>
              <a:rPr lang="en-US"/>
              <a:t> 2009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67100" y="6400800"/>
            <a:ext cx="4051300" cy="457200"/>
          </a:xfrm>
        </p:spPr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/>
              <a:t>Silvia DALLA TORRE    (INFN Trieste)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99400" y="6399213"/>
            <a:ext cx="1244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E797AA3-EC27-4EF5-8086-9839DFF172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 </a:t>
            </a:r>
            <a:r>
              <a:rPr lang="en-US" err="1"/>
              <a:t>aprile</a:t>
            </a:r>
            <a:r>
              <a:rPr lang="en-US"/>
              <a:t>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Silvia DALLA TORRE    (INFN Trieste)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005283-A2EF-4B4B-ABC7-A8892D37E3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8100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38100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 </a:t>
            </a:r>
            <a:r>
              <a:rPr lang="en-US" err="1"/>
              <a:t>aprile</a:t>
            </a:r>
            <a:r>
              <a:rPr lang="en-US"/>
              <a:t>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Silvia DALLA TORRE    (INFN Trieste)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2C520-0D76-4670-80ED-11636AEB0B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 </a:t>
            </a:r>
            <a:r>
              <a:rPr lang="en-US" err="1"/>
              <a:t>aprile</a:t>
            </a:r>
            <a:r>
              <a:rPr lang="en-US"/>
              <a:t> 2009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Silvia DALLA TORRE    (INFN Trieste)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07D22A-5FF5-4065-ADB6-9D592F1D60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 </a:t>
            </a:r>
            <a:r>
              <a:rPr lang="en-US" err="1"/>
              <a:t>aprile</a:t>
            </a:r>
            <a:r>
              <a:rPr lang="en-US"/>
              <a:t> 2009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Silvia DALLA TORRE    (INFN Trieste)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6C2547-26DF-4438-AE26-8ADB392B9F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 </a:t>
            </a:r>
            <a:r>
              <a:rPr lang="en-US" err="1"/>
              <a:t>aprile</a:t>
            </a:r>
            <a:r>
              <a:rPr lang="en-US"/>
              <a:t> 2009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Silvia DALLA TORRE    (INFN Trieste)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191816-1AB5-4676-8F6D-FA8107F0E1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 </a:t>
            </a:r>
            <a:r>
              <a:rPr lang="en-US" err="1"/>
              <a:t>aprile</a:t>
            </a:r>
            <a:r>
              <a:rPr lang="en-US"/>
              <a:t>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Silvia DALLA TORRE    (INFN Trieste)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781821-1F95-401A-AE2C-5DD60430B4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 </a:t>
            </a:r>
            <a:r>
              <a:rPr lang="en-US" err="1"/>
              <a:t>aprile</a:t>
            </a:r>
            <a:r>
              <a:rPr lang="en-US"/>
              <a:t>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Silvia DALLA TORRE    (INFN Trieste)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BA80F2-9377-4517-9C5F-A6B67065F1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vmlDrawing" Target="../drawings/vmlDrawing1.v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96988"/>
            <a:ext cx="7772400" cy="5102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033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i="0" dirty="0" smtClean="0">
                <a:effectLst/>
              </a:defRPr>
            </a:lvl1pPr>
          </a:lstStyle>
          <a:p>
            <a:pPr>
              <a:defRPr/>
            </a:pPr>
            <a:r>
              <a:rPr lang="en-US"/>
              <a:t>24 </a:t>
            </a:r>
            <a:r>
              <a:rPr lang="en-US" err="1"/>
              <a:t>aprile</a:t>
            </a:r>
            <a:r>
              <a:rPr lang="en-US"/>
              <a:t> 2009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98800" y="6400800"/>
            <a:ext cx="4051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0" dirty="0" smtClean="0">
                <a:effectLst/>
              </a:defRPr>
            </a:lvl1pPr>
          </a:lstStyle>
          <a:p>
            <a:pPr>
              <a:defRPr/>
            </a:pPr>
            <a:r>
              <a:rPr lang="en-US"/>
              <a:t>Silvia DALLA TORRE    (INFN Trieste)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99400" y="6400800"/>
            <a:ext cx="1244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 smtClean="0">
                <a:effectLst/>
              </a:defRPr>
            </a:lvl1pPr>
          </a:lstStyle>
          <a:p>
            <a:pPr>
              <a:defRPr/>
            </a:pPr>
            <a:fld id="{1B48E0B0-46D9-47FF-BB51-788E623E4A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aphicFrame>
        <p:nvGraphicFramePr>
          <p:cNvPr id="1026" name="Object 7"/>
          <p:cNvGraphicFramePr>
            <a:graphicFrameLocks noChangeAspect="1"/>
          </p:cNvGraphicFramePr>
          <p:nvPr/>
        </p:nvGraphicFramePr>
        <p:xfrm>
          <a:off x="152400" y="152400"/>
          <a:ext cx="1066800" cy="1066800"/>
        </p:xfrm>
        <a:graphic>
          <a:graphicData uri="http://schemas.openxmlformats.org/presentationml/2006/ole">
            <p:oleObj spid="_x0000_s1026" name="Clip" r:id="rId16" imgW="2438095" imgH="2438095" progId="">
              <p:embed/>
            </p:oleObj>
          </a:graphicData>
        </a:graphic>
      </p:graphicFrame>
      <p:sp>
        <p:nvSpPr>
          <p:cNvPr id="8" name="Title 1"/>
          <p:cNvSpPr txBox="1">
            <a:spLocks/>
          </p:cNvSpPr>
          <p:nvPr userDrawn="1"/>
        </p:nvSpPr>
        <p:spPr>
          <a:xfrm>
            <a:off x="1587500" y="0"/>
            <a:ext cx="7277100" cy="1295400"/>
          </a:xfrm>
          <a:prstGeom prst="rect">
            <a:avLst/>
          </a:prstGeom>
          <a:gradFill flip="none" rotWithShape="1">
            <a:gsLst>
              <a:gs pos="71000">
                <a:schemeClr val="bg2">
                  <a:lumMod val="75000"/>
                </a:schemeClr>
              </a:gs>
              <a:gs pos="50000">
                <a:srgbClr val="66FFFF">
                  <a:shade val="67500"/>
                  <a:satMod val="115000"/>
                </a:srgbClr>
              </a:gs>
              <a:gs pos="100000">
                <a:srgbClr val="66FFFF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33CCFF"/>
            </a:solidFill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sz="4000" b="1" i="0" kern="0" dirty="0" smtClean="0"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0" y="1295400"/>
            <a:ext cx="9144000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36" name="Picture 3" descr="Logo_INFN3"/>
          <p:cNvPicPr>
            <a:picLocks noChangeAspect="1" noChangeArrowheads="1"/>
          </p:cNvPicPr>
          <p:nvPr userDrawn="1"/>
        </p:nvPicPr>
        <p:blipFill>
          <a:blip r:embed="rId17"/>
          <a:srcRect/>
          <a:stretch>
            <a:fillRect/>
          </a:stretch>
        </p:blipFill>
        <p:spPr bwMode="auto">
          <a:xfrm>
            <a:off x="0" y="6411913"/>
            <a:ext cx="801688" cy="4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0"/>
          <p:cNvCxnSpPr/>
          <p:nvPr userDrawn="1"/>
        </p:nvCxnSpPr>
        <p:spPr bwMode="auto">
          <a:xfrm>
            <a:off x="0" y="6399213"/>
            <a:ext cx="9144000" cy="158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7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6" r:id="rId12"/>
    <p:sldLayoutId id="2147483677" r:id="rId13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33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33CC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33CC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33CC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33CC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0033CC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0033CC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0033CC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0033CC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bg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bg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3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5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openxmlformats.org/officeDocument/2006/relationships/image" Target="../media/image49.png"/><Relationship Id="rId5" Type="http://schemas.openxmlformats.org/officeDocument/2006/relationships/image" Target="../media/image43.jpeg"/><Relationship Id="rId10" Type="http://schemas.openxmlformats.org/officeDocument/2006/relationships/image" Target="../media/image48.png"/><Relationship Id="rId4" Type="http://schemas.openxmlformats.org/officeDocument/2006/relationships/image" Target="../media/image42.jpeg"/><Relationship Id="rId9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/>
              <a:t>24 aprile 2009</a:t>
            </a:r>
          </a:p>
        </p:txBody>
      </p:sp>
      <p:sp>
        <p:nvSpPr>
          <p:cNvPr id="2052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Silvia DALLA TORRE    (INFN Trieste)</a:t>
            </a:r>
          </a:p>
        </p:txBody>
      </p:sp>
      <p:sp>
        <p:nvSpPr>
          <p:cNvPr id="205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4EBBA35-6DCA-44ED-A5E4-FEC1D826E313}" type="slidenum">
              <a:rPr lang="en-US"/>
              <a:pPr/>
              <a:t>1</a:t>
            </a:fld>
            <a:endParaRPr lang="en-US"/>
          </a:p>
        </p:txBody>
      </p:sp>
      <p:sp>
        <p:nvSpPr>
          <p:cNvPr id="2054" name="Rectangle 4"/>
          <p:cNvSpPr>
            <a:spLocks noChangeArrowheads="1"/>
          </p:cNvSpPr>
          <p:nvPr/>
        </p:nvSpPr>
        <p:spPr bwMode="auto">
          <a:xfrm>
            <a:off x="1339850" y="1022350"/>
            <a:ext cx="6559550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5400" b="1">
                <a:solidFill>
                  <a:srgbClr val="FF3300"/>
                </a:solidFill>
                <a:latin typeface="Georgia" pitchFamily="18" charset="0"/>
              </a:rPr>
              <a:t>L’ ESPERIMENTO</a:t>
            </a:r>
          </a:p>
        </p:txBody>
      </p:sp>
      <p:graphicFrame>
        <p:nvGraphicFramePr>
          <p:cNvPr id="2050" name="Object 5"/>
          <p:cNvGraphicFramePr>
            <a:graphicFrameLocks noChangeAspect="1"/>
          </p:cNvGraphicFramePr>
          <p:nvPr/>
        </p:nvGraphicFramePr>
        <p:xfrm>
          <a:off x="3098800" y="1866900"/>
          <a:ext cx="3708400" cy="3708400"/>
        </p:xfrm>
        <a:graphic>
          <a:graphicData uri="http://schemas.openxmlformats.org/presentationml/2006/ole">
            <p:oleObj spid="_x0000_s2050" name="Clip" r:id="rId4" imgW="2438095" imgH="2438095" progId="">
              <p:embed/>
            </p:oleObj>
          </a:graphicData>
        </a:graphic>
      </p:graphicFrame>
      <p:sp>
        <p:nvSpPr>
          <p:cNvPr id="2055" name="Rectangle 9"/>
          <p:cNvSpPr>
            <a:spLocks noChangeArrowheads="1"/>
          </p:cNvSpPr>
          <p:nvPr/>
        </p:nvSpPr>
        <p:spPr bwMode="auto">
          <a:xfrm>
            <a:off x="3336925" y="5194300"/>
            <a:ext cx="3308350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5400" b="1">
                <a:solidFill>
                  <a:schemeClr val="accent2"/>
                </a:solidFill>
                <a:latin typeface="Georgia" pitchFamily="18" charset="0"/>
              </a:rPr>
              <a:t>AL CERN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/>
              <a:t>24 aprile 2009</a:t>
            </a:r>
          </a:p>
        </p:txBody>
      </p:sp>
      <p:sp>
        <p:nvSpPr>
          <p:cNvPr id="2560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Silvia DALLA TORRE    (INFN Trieste)</a:t>
            </a:r>
          </a:p>
        </p:txBody>
      </p:sp>
      <p:sp>
        <p:nvSpPr>
          <p:cNvPr id="2560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2602483-F305-41C1-A06F-27823A9C5A69}" type="slidenum">
              <a:rPr lang="en-US"/>
              <a:pPr/>
              <a:t>10</a:t>
            </a:fld>
            <a:endParaRPr lang="en-US"/>
          </a:p>
        </p:txBody>
      </p:sp>
      <p:pic>
        <p:nvPicPr>
          <p:cNvPr id="25605" name="Picture 3" descr="sp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20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2516" name="Text Box 4"/>
          <p:cNvSpPr txBox="1">
            <a:spLocks noChangeArrowheads="1"/>
          </p:cNvSpPr>
          <p:nvPr/>
        </p:nvSpPr>
        <p:spPr bwMode="auto">
          <a:xfrm>
            <a:off x="0" y="2043113"/>
            <a:ext cx="29241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" pitchFamily="18" charset="0"/>
              </a:rPr>
              <a:t>COMPASS</a:t>
            </a:r>
          </a:p>
        </p:txBody>
      </p:sp>
      <p:sp>
        <p:nvSpPr>
          <p:cNvPr id="192517" name="Line 5"/>
          <p:cNvSpPr>
            <a:spLocks noChangeShapeType="1"/>
          </p:cNvSpPr>
          <p:nvPr/>
        </p:nvSpPr>
        <p:spPr bwMode="auto">
          <a:xfrm>
            <a:off x="2562225" y="2324100"/>
            <a:ext cx="2171700" cy="73342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2519" name="Text Box 7"/>
          <p:cNvSpPr txBox="1">
            <a:spLocks noGrp="1" noChangeArrowheads="1"/>
          </p:cNvSpPr>
          <p:nvPr>
            <p:ph type="title"/>
          </p:nvPr>
        </p:nvSpPr>
        <p:spPr>
          <a:xfrm>
            <a:off x="0" y="114300"/>
            <a:ext cx="1666875" cy="1143000"/>
          </a:xfrm>
          <a:noFill/>
        </p:spPr>
        <p:txBody>
          <a:bodyPr/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600" b="0" i="1" smtClean="0"/>
              <a:t>Jura</a:t>
            </a:r>
          </a:p>
        </p:txBody>
      </p:sp>
      <p:sp>
        <p:nvSpPr>
          <p:cNvPr id="192520" name="Text Box 8"/>
          <p:cNvSpPr txBox="1">
            <a:spLocks noChangeArrowheads="1"/>
          </p:cNvSpPr>
          <p:nvPr/>
        </p:nvSpPr>
        <p:spPr bwMode="auto">
          <a:xfrm>
            <a:off x="5848350" y="495300"/>
            <a:ext cx="30956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Geneva Lake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Date Placehold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/>
              <a:t>24 aprile 2009</a:t>
            </a:r>
          </a:p>
        </p:txBody>
      </p:sp>
      <p:sp>
        <p:nvSpPr>
          <p:cNvPr id="4100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Silvia DALLA TORRE    (INFN Trieste)</a:t>
            </a:r>
          </a:p>
        </p:txBody>
      </p:sp>
      <p:sp>
        <p:nvSpPr>
          <p:cNvPr id="410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FF406AE-42F4-4773-9255-BA61E34ECCA0}" type="slidenum">
              <a:rPr lang="en-US"/>
              <a:pPr/>
              <a:t>11</a:t>
            </a:fld>
            <a:endParaRPr lang="en-US"/>
          </a:p>
        </p:txBody>
      </p:sp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>
          <a:xfrm>
            <a:off x="1266825" y="152400"/>
            <a:ext cx="6810375" cy="942975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latin typeface="Palatino" pitchFamily="18" charset="0"/>
              </a:rPr>
              <a:t>The target region in the hall</a:t>
            </a:r>
          </a:p>
        </p:txBody>
      </p:sp>
      <p:graphicFrame>
        <p:nvGraphicFramePr>
          <p:cNvPr id="4098" name="Object 4"/>
          <p:cNvGraphicFramePr>
            <a:graphicFrameLocks noChangeAspect="1"/>
          </p:cNvGraphicFramePr>
          <p:nvPr/>
        </p:nvGraphicFramePr>
        <p:xfrm>
          <a:off x="1457325" y="1295400"/>
          <a:ext cx="6503988" cy="4625975"/>
        </p:xfrm>
        <a:graphic>
          <a:graphicData uri="http://schemas.openxmlformats.org/presentationml/2006/ole">
            <p:oleObj spid="_x0000_s4098" name="Photo Editor Photo" r:id="rId4" imgW="13200000" imgH="9390476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Date Placehold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/>
              <a:t>24 aprile 2009</a:t>
            </a:r>
          </a:p>
        </p:txBody>
      </p:sp>
      <p:sp>
        <p:nvSpPr>
          <p:cNvPr id="28675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Silvia DALLA TORRE    (INFN Trieste)</a:t>
            </a:r>
          </a:p>
        </p:txBody>
      </p:sp>
      <p:sp>
        <p:nvSpPr>
          <p:cNvPr id="2867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DF7CA37-AA44-4CE7-B251-E545FB073B47}" type="slidenum">
              <a:rPr lang="en-US"/>
              <a:pPr/>
              <a:t>12</a:t>
            </a:fld>
            <a:endParaRPr lang="en-US"/>
          </a:p>
        </p:txBody>
      </p:sp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>
          <a:xfrm>
            <a:off x="1438275" y="152400"/>
            <a:ext cx="2895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baseline="30000" smtClean="0">
                <a:latin typeface="Palatino" pitchFamily="18" charset="0"/>
              </a:rPr>
              <a:t>6</a:t>
            </a:r>
            <a:r>
              <a:rPr lang="en-US" smtClean="0">
                <a:latin typeface="Palatino" pitchFamily="18" charset="0"/>
              </a:rPr>
              <a:t>LiD Target</a:t>
            </a:r>
          </a:p>
        </p:txBody>
      </p:sp>
      <p:pic>
        <p:nvPicPr>
          <p:cNvPr id="28678" name="Picture 3" descr="PTsmc-oxfor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5100" y="2486025"/>
            <a:ext cx="6424613" cy="376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52950" y="0"/>
            <a:ext cx="4591050" cy="459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0" name="Text Box 5"/>
          <p:cNvSpPr txBox="1">
            <a:spLocks noChangeArrowheads="1"/>
          </p:cNvSpPr>
          <p:nvPr/>
        </p:nvSpPr>
        <p:spPr bwMode="auto">
          <a:xfrm>
            <a:off x="0" y="1704975"/>
            <a:ext cx="3619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i="0">
                <a:solidFill>
                  <a:srgbClr val="333399"/>
                </a:solidFill>
                <a:latin typeface="Arial" pitchFamily="34" charset="0"/>
              </a:rPr>
              <a:t>Dynamic Nuclear Polarization</a:t>
            </a:r>
          </a:p>
        </p:txBody>
      </p:sp>
      <p:sp>
        <p:nvSpPr>
          <p:cNvPr id="198663" name="Text Box 7"/>
          <p:cNvSpPr txBox="1">
            <a:spLocks noChangeArrowheads="1"/>
          </p:cNvSpPr>
          <p:nvPr/>
        </p:nvSpPr>
        <p:spPr bwMode="auto">
          <a:xfrm>
            <a:off x="6589713" y="4591050"/>
            <a:ext cx="26193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  <a:defRPr/>
            </a:pPr>
            <a:r>
              <a:rPr lang="en-US" sz="1800" b="1" i="0" u="sng">
                <a:solidFill>
                  <a:srgbClr val="9900CC"/>
                </a:solidFill>
                <a:latin typeface="Arial" pitchFamily="34" charset="0"/>
              </a:rPr>
              <a:t>Dilution factor ~50%</a:t>
            </a:r>
            <a:endParaRPr lang="en-US" sz="3600" u="sng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98665" name="Text Box 9"/>
          <p:cNvSpPr txBox="1">
            <a:spLocks noChangeArrowheads="1"/>
          </p:cNvSpPr>
          <p:nvPr/>
        </p:nvSpPr>
        <p:spPr bwMode="auto">
          <a:xfrm>
            <a:off x="152400" y="2005013"/>
            <a:ext cx="2571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Frequency Modulation</a:t>
            </a:r>
          </a:p>
        </p:txBody>
      </p:sp>
      <p:sp>
        <p:nvSpPr>
          <p:cNvPr id="198666" name="Rectangle 10"/>
          <p:cNvSpPr>
            <a:spLocks noChangeArrowheads="1"/>
          </p:cNvSpPr>
          <p:nvPr/>
        </p:nvSpPr>
        <p:spPr bwMode="auto">
          <a:xfrm>
            <a:off x="152400" y="1295400"/>
            <a:ext cx="4400550" cy="347663"/>
          </a:xfrm>
          <a:prstGeom prst="rect">
            <a:avLst/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2 halves polarised in opposite directions</a:t>
            </a:r>
          </a:p>
        </p:txBody>
      </p:sp>
      <p:sp>
        <p:nvSpPr>
          <p:cNvPr id="28684" name="Text Box 11"/>
          <p:cNvSpPr txBox="1">
            <a:spLocks noChangeArrowheads="1"/>
          </p:cNvSpPr>
          <p:nvPr/>
        </p:nvSpPr>
        <p:spPr bwMode="auto">
          <a:xfrm>
            <a:off x="1219200" y="2371725"/>
            <a:ext cx="33337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sz="2000" b="1" i="0">
                <a:solidFill>
                  <a:srgbClr val="FF0000"/>
                </a:solidFill>
                <a:latin typeface="Arial" pitchFamily="34" charset="0"/>
              </a:rPr>
              <a:t>Max. P</a:t>
            </a:r>
            <a:r>
              <a:rPr lang="en-US" sz="2000" b="1" i="0" baseline="-25000">
                <a:solidFill>
                  <a:srgbClr val="FF0000"/>
                </a:solidFill>
                <a:latin typeface="Arial" pitchFamily="34" charset="0"/>
              </a:rPr>
              <a:t>T </a:t>
            </a:r>
            <a:r>
              <a:rPr lang="en-US" sz="2000" b="1" i="0">
                <a:solidFill>
                  <a:srgbClr val="FF0000"/>
                </a:solidFill>
                <a:latin typeface="Arial" pitchFamily="34" charset="0"/>
              </a:rPr>
              <a:t>:  </a:t>
            </a:r>
            <a:r>
              <a:rPr lang="en-US" sz="2000" b="1" i="0" u="sng">
                <a:solidFill>
                  <a:srgbClr val="FF0000"/>
                </a:solidFill>
                <a:latin typeface="Arial" pitchFamily="34" charset="0"/>
              </a:rPr>
              <a:t>- 49%</a:t>
            </a:r>
            <a:r>
              <a:rPr lang="en-US" sz="2000" b="1" i="0">
                <a:solidFill>
                  <a:srgbClr val="FF0000"/>
                </a:solidFill>
                <a:latin typeface="Arial" pitchFamily="34" charset="0"/>
              </a:rPr>
              <a:t> , </a:t>
            </a:r>
            <a:r>
              <a:rPr lang="en-US" sz="2000" b="1" i="0" u="sng">
                <a:solidFill>
                  <a:srgbClr val="FF0000"/>
                </a:solidFill>
                <a:latin typeface="Arial" pitchFamily="34" charset="0"/>
              </a:rPr>
              <a:t>+57%</a:t>
            </a:r>
          </a:p>
        </p:txBody>
      </p:sp>
      <p:sp>
        <p:nvSpPr>
          <p:cNvPr id="198669" name="Text Box 13"/>
          <p:cNvSpPr txBox="1">
            <a:spLocks noChangeArrowheads="1"/>
          </p:cNvSpPr>
          <p:nvPr/>
        </p:nvSpPr>
        <p:spPr bwMode="auto">
          <a:xfrm>
            <a:off x="6713538" y="5665788"/>
            <a:ext cx="219233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Relaxation time: &gt;1000 h for 0.5 T</a:t>
            </a:r>
          </a:p>
        </p:txBody>
      </p:sp>
      <p:sp>
        <p:nvSpPr>
          <p:cNvPr id="198670" name="Text Box 14"/>
          <p:cNvSpPr txBox="1">
            <a:spLocks noChangeArrowheads="1"/>
          </p:cNvSpPr>
          <p:nvPr/>
        </p:nvSpPr>
        <p:spPr bwMode="auto">
          <a:xfrm>
            <a:off x="6713538" y="4957763"/>
            <a:ext cx="2192337" cy="70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i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Solenoid: 2.5 T</a:t>
            </a:r>
          </a:p>
          <a:p>
            <a:pPr>
              <a:spcBef>
                <a:spcPct val="50000"/>
              </a:spcBef>
              <a:defRPr/>
            </a:pPr>
            <a:r>
              <a:rPr lang="en-US" sz="1600" b="1" i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Dipole: 0.5 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/>
              <a:t>24 aprile 2009</a:t>
            </a:r>
          </a:p>
        </p:txBody>
      </p:sp>
      <p:sp>
        <p:nvSpPr>
          <p:cNvPr id="29699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Silvia DALLA TORRE    (INFN Trieste)</a:t>
            </a: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33019A-308D-49C8-981C-2AC983CB65BF}" type="slidenum">
              <a:rPr lang="en-US"/>
              <a:pPr/>
              <a:t>13</a:t>
            </a:fld>
            <a:endParaRPr lang="en-US"/>
          </a:p>
        </p:txBody>
      </p:sp>
      <p:sp>
        <p:nvSpPr>
          <p:cNvPr id="334850" name="Rectangle 2"/>
          <p:cNvSpPr>
            <a:spLocks noChangeArrowheads="1"/>
          </p:cNvSpPr>
          <p:nvPr/>
        </p:nvSpPr>
        <p:spPr bwMode="auto">
          <a:xfrm>
            <a:off x="1547813" y="333375"/>
            <a:ext cx="6840537" cy="5794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b="1" i="0">
                <a:effectLst>
                  <a:outerShdw blurRad="38100" dist="38100" dir="2700000" algn="tl">
                    <a:srgbClr val="C0C0C0"/>
                  </a:outerShdw>
                </a:effectLst>
              </a:rPr>
              <a:t>Polarized target upgrade, in 2006</a:t>
            </a:r>
          </a:p>
        </p:txBody>
      </p:sp>
      <p:pic>
        <p:nvPicPr>
          <p:cNvPr id="29702" name="Picture 3" descr="DSC01734_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84313"/>
            <a:ext cx="4105275" cy="308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3" name="Rectangle 4"/>
          <p:cNvSpPr>
            <a:spLocks noChangeArrowheads="1"/>
          </p:cNvSpPr>
          <p:nvPr/>
        </p:nvSpPr>
        <p:spPr bwMode="auto">
          <a:xfrm>
            <a:off x="323850" y="5373688"/>
            <a:ext cx="3779838" cy="792162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en-US" sz="1600" i="0">
                <a:solidFill>
                  <a:schemeClr val="bg2"/>
                </a:solidFill>
              </a:rPr>
              <a:t>New COMPASS target magnet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en-US" sz="1600" i="0">
                <a:solidFill>
                  <a:schemeClr val="bg2"/>
                </a:solidFill>
              </a:rPr>
              <a:t>                 -&gt; 180 mrad</a:t>
            </a:r>
            <a:endParaRPr lang="en-US" sz="1800" i="0">
              <a:solidFill>
                <a:srgbClr val="FF0000"/>
              </a:solidFill>
            </a:endParaRPr>
          </a:p>
        </p:txBody>
      </p:sp>
      <p:pic>
        <p:nvPicPr>
          <p:cNvPr id="29704" name="Picture 5" descr="PICT0621-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6100" y="1484313"/>
            <a:ext cx="4537075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705" name="Group 6"/>
          <p:cNvGrpSpPr>
            <a:grpSpLocks/>
          </p:cNvGrpSpPr>
          <p:nvPr/>
        </p:nvGrpSpPr>
        <p:grpSpPr bwMode="auto">
          <a:xfrm>
            <a:off x="4932363" y="4437063"/>
            <a:ext cx="3311525" cy="792162"/>
            <a:chOff x="3152" y="3022"/>
            <a:chExt cx="1451" cy="363"/>
          </a:xfrm>
        </p:grpSpPr>
        <p:sp>
          <p:nvSpPr>
            <p:cNvPr id="334855" name="AutoShape 7"/>
            <p:cNvSpPr>
              <a:spLocks noChangeArrowheads="1"/>
            </p:cNvSpPr>
            <p:nvPr/>
          </p:nvSpPr>
          <p:spPr bwMode="auto">
            <a:xfrm>
              <a:off x="3152" y="3067"/>
              <a:ext cx="317" cy="136"/>
            </a:xfrm>
            <a:prstGeom prst="flowChartProcess">
              <a:avLst/>
            </a:prstGeom>
            <a:solidFill>
              <a:srgbClr val="CCEC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4856" name="AutoShape 8"/>
            <p:cNvSpPr>
              <a:spLocks noChangeArrowheads="1"/>
            </p:cNvSpPr>
            <p:nvPr/>
          </p:nvSpPr>
          <p:spPr bwMode="auto">
            <a:xfrm>
              <a:off x="3560" y="3067"/>
              <a:ext cx="634" cy="136"/>
            </a:xfrm>
            <a:prstGeom prst="flowChartProcess">
              <a:avLst/>
            </a:prstGeom>
            <a:solidFill>
              <a:srgbClr val="CCEC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4857" name="AutoShape 9"/>
            <p:cNvSpPr>
              <a:spLocks noChangeArrowheads="1"/>
            </p:cNvSpPr>
            <p:nvPr/>
          </p:nvSpPr>
          <p:spPr bwMode="auto">
            <a:xfrm>
              <a:off x="4286" y="3067"/>
              <a:ext cx="317" cy="136"/>
            </a:xfrm>
            <a:prstGeom prst="flowChartProcess">
              <a:avLst/>
            </a:prstGeom>
            <a:solidFill>
              <a:srgbClr val="CCEC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4858" name="AutoShape 10"/>
            <p:cNvSpPr>
              <a:spLocks/>
            </p:cNvSpPr>
            <p:nvPr/>
          </p:nvSpPr>
          <p:spPr bwMode="auto">
            <a:xfrm rot="16200000">
              <a:off x="3424" y="3022"/>
              <a:ext cx="91" cy="635"/>
            </a:xfrm>
            <a:prstGeom prst="leftBrace">
              <a:avLst>
                <a:gd name="adj1" fmla="val 58150"/>
                <a:gd name="adj2" fmla="val 50000"/>
              </a:avLst>
            </a:prstGeom>
            <a:noFill/>
            <a:ln w="9525">
              <a:solidFill>
                <a:srgbClr val="5F5F5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4859" name="AutoShape 11"/>
            <p:cNvSpPr>
              <a:spLocks/>
            </p:cNvSpPr>
            <p:nvPr/>
          </p:nvSpPr>
          <p:spPr bwMode="auto">
            <a:xfrm rot="16200000">
              <a:off x="4195" y="3022"/>
              <a:ext cx="91" cy="635"/>
            </a:xfrm>
            <a:prstGeom prst="leftBrace">
              <a:avLst>
                <a:gd name="adj1" fmla="val 58150"/>
                <a:gd name="adj2" fmla="val 50000"/>
              </a:avLst>
            </a:prstGeom>
            <a:noFill/>
            <a:ln w="9525">
              <a:solidFill>
                <a:srgbClr val="5F5F5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9712" name="Text Box 12"/>
            <p:cNvSpPr txBox="1">
              <a:spLocks noChangeArrowheads="1"/>
            </p:cNvSpPr>
            <p:nvPr/>
          </p:nvSpPr>
          <p:spPr bwMode="auto">
            <a:xfrm>
              <a:off x="3243" y="3022"/>
              <a:ext cx="181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800" i="0"/>
                <a:t>+</a:t>
              </a:r>
            </a:p>
          </p:txBody>
        </p:sp>
        <p:sp>
          <p:nvSpPr>
            <p:cNvPr id="29713" name="Text Box 13"/>
            <p:cNvSpPr txBox="1">
              <a:spLocks noChangeArrowheads="1"/>
            </p:cNvSpPr>
            <p:nvPr/>
          </p:nvSpPr>
          <p:spPr bwMode="auto">
            <a:xfrm>
              <a:off x="3606" y="3022"/>
              <a:ext cx="181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800" i="0"/>
                <a:t>-</a:t>
              </a:r>
            </a:p>
          </p:txBody>
        </p:sp>
        <p:sp>
          <p:nvSpPr>
            <p:cNvPr id="29714" name="Text Box 14"/>
            <p:cNvSpPr txBox="1">
              <a:spLocks noChangeArrowheads="1"/>
            </p:cNvSpPr>
            <p:nvPr/>
          </p:nvSpPr>
          <p:spPr bwMode="auto">
            <a:xfrm>
              <a:off x="3969" y="3022"/>
              <a:ext cx="181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800" i="0"/>
                <a:t>-</a:t>
              </a:r>
            </a:p>
          </p:txBody>
        </p:sp>
        <p:sp>
          <p:nvSpPr>
            <p:cNvPr id="29715" name="Text Box 15"/>
            <p:cNvSpPr txBox="1">
              <a:spLocks noChangeArrowheads="1"/>
            </p:cNvSpPr>
            <p:nvPr/>
          </p:nvSpPr>
          <p:spPr bwMode="auto">
            <a:xfrm>
              <a:off x="4377" y="3022"/>
              <a:ext cx="181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800" i="0"/>
                <a:t>+</a:t>
              </a:r>
            </a:p>
          </p:txBody>
        </p:sp>
      </p:grpSp>
      <p:sp>
        <p:nvSpPr>
          <p:cNvPr id="29706" name="Text Box 16"/>
          <p:cNvSpPr txBox="1">
            <a:spLocks noChangeArrowheads="1"/>
          </p:cNvSpPr>
          <p:nvPr/>
        </p:nvSpPr>
        <p:spPr bwMode="auto">
          <a:xfrm>
            <a:off x="4318000" y="5300663"/>
            <a:ext cx="4826000" cy="1130300"/>
          </a:xfrm>
          <a:prstGeom prst="rect">
            <a:avLst/>
          </a:prstGeom>
          <a:solidFill>
            <a:schemeClr val="hlink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l">
              <a:lnSpc>
                <a:spcPct val="80000"/>
              </a:lnSpc>
              <a:spcBef>
                <a:spcPct val="50000"/>
              </a:spcBef>
            </a:pPr>
            <a:r>
              <a:rPr lang="en-US" sz="2000" i="0"/>
              <a:t>New 3-cell system &amp; microwave cavity </a:t>
            </a:r>
          </a:p>
          <a:p>
            <a:pPr marL="342900" indent="-342900" algn="l">
              <a:lnSpc>
                <a:spcPct val="80000"/>
              </a:lnSpc>
              <a:spcBef>
                <a:spcPct val="50000"/>
              </a:spcBef>
            </a:pPr>
            <a:r>
              <a:rPr lang="en-US" sz="2000" i="0"/>
              <a:t>  matched for larger acceptance, </a:t>
            </a:r>
          </a:p>
          <a:p>
            <a:pPr marL="342900" indent="-342900" algn="l">
              <a:lnSpc>
                <a:spcPct val="80000"/>
              </a:lnSpc>
              <a:spcBef>
                <a:spcPct val="50000"/>
              </a:spcBef>
            </a:pPr>
            <a:r>
              <a:rPr lang="en-US" sz="2000" i="0"/>
              <a:t>       reduces false asymmetries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Date Placehold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/>
              <a:t>24 aprile 2009</a:t>
            </a:r>
          </a:p>
        </p:txBody>
      </p:sp>
      <p:sp>
        <p:nvSpPr>
          <p:cNvPr id="30723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Silvia DALLA TORRE    (INFN Trieste)</a:t>
            </a:r>
          </a:p>
        </p:txBody>
      </p:sp>
      <p:sp>
        <p:nvSpPr>
          <p:cNvPr id="3072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7B5FBAA-2251-4A40-B4FE-FD7EE3F32ACD}" type="slidenum">
              <a:rPr lang="en-US"/>
              <a:pPr/>
              <a:t>14</a:t>
            </a:fld>
            <a:endParaRPr lang="en-US"/>
          </a:p>
        </p:txBody>
      </p:sp>
      <p:sp>
        <p:nvSpPr>
          <p:cNvPr id="22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1390650" y="152400"/>
            <a:ext cx="661035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latin typeface="Palatino" pitchFamily="18" charset="0"/>
              </a:rPr>
              <a:t> SM2 and the LAS region</a:t>
            </a:r>
          </a:p>
        </p:txBody>
      </p:sp>
      <p:pic>
        <p:nvPicPr>
          <p:cNvPr id="30726" name="Picture 3" descr="LAS"/>
          <p:cNvPicPr>
            <a:picLocks noChangeAspect="1" noChangeArrowheads="1"/>
          </p:cNvPicPr>
          <p:nvPr/>
        </p:nvPicPr>
        <p:blipFill>
          <a:blip r:embed="rId3">
            <a:lum bright="10000"/>
          </a:blip>
          <a:srcRect/>
          <a:stretch>
            <a:fillRect/>
          </a:stretch>
        </p:blipFill>
        <p:spPr bwMode="auto">
          <a:xfrm>
            <a:off x="1219200" y="1143000"/>
            <a:ext cx="6781800" cy="508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/>
              <a:t>24 aprile 2009</a:t>
            </a:r>
          </a:p>
        </p:txBody>
      </p:sp>
      <p:sp>
        <p:nvSpPr>
          <p:cNvPr id="3174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Silvia DALLA TORRE    (INFN Trieste)</a:t>
            </a:r>
          </a:p>
        </p:txBody>
      </p:sp>
      <p:sp>
        <p:nvSpPr>
          <p:cNvPr id="3174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6507C0C-C178-4485-9595-D566A0DF490C}" type="slidenum">
              <a:rPr lang="en-US"/>
              <a:pPr/>
              <a:t>15</a:t>
            </a:fld>
            <a:endParaRPr lang="en-US"/>
          </a:p>
        </p:txBody>
      </p:sp>
      <p:pic>
        <p:nvPicPr>
          <p:cNvPr id="31749" name="Picture 10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58938"/>
            <a:ext cx="5286375" cy="414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6067" name="Rectangle 1027"/>
          <p:cNvSpPr>
            <a:spLocks noGrp="1" noChangeArrowheads="1"/>
          </p:cNvSpPr>
          <p:nvPr>
            <p:ph type="title"/>
          </p:nvPr>
        </p:nvSpPr>
        <p:spPr>
          <a:xfrm>
            <a:off x="1323975" y="152400"/>
            <a:ext cx="7496175" cy="88265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smtClean="0">
                <a:solidFill>
                  <a:srgbClr val="003399"/>
                </a:solidFill>
                <a:latin typeface="Palatino" pitchFamily="18" charset="0"/>
              </a:rPr>
              <a:t>Scintillating Fibers Hodoscopes</a:t>
            </a:r>
          </a:p>
        </p:txBody>
      </p:sp>
      <p:pic>
        <p:nvPicPr>
          <p:cNvPr id="31753" name="Picture 102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2600" y="3598863"/>
            <a:ext cx="3248025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6070" name="Text Box 1030"/>
          <p:cNvSpPr txBox="1">
            <a:spLocks noChangeArrowheads="1"/>
          </p:cNvSpPr>
          <p:nvPr/>
        </p:nvSpPr>
        <p:spPr bwMode="auto">
          <a:xfrm>
            <a:off x="0" y="5607050"/>
            <a:ext cx="5562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u="sng">
                <a:solidFill>
                  <a:srgbClr val="FF0000"/>
                </a:solidFill>
                <a:latin typeface="Arial" pitchFamily="34" charset="0"/>
              </a:rPr>
              <a:t>Sensitive area:</a:t>
            </a:r>
            <a:r>
              <a:rPr lang="en-US" sz="1800" b="1" i="0" u="sng">
                <a:solidFill>
                  <a:schemeClr val="bg2"/>
                </a:solidFill>
                <a:latin typeface="Arial" pitchFamily="34" charset="0"/>
              </a:rPr>
              <a:t> </a:t>
            </a:r>
          </a:p>
          <a:p>
            <a:pPr algn="l">
              <a:defRPr/>
            </a:pPr>
            <a:r>
              <a:rPr lang="en-US" sz="1800" b="1" i="0">
                <a:solidFill>
                  <a:srgbClr val="0A0AC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7-layers of Kuraray SCSF-78MJ 0.5 mm Ø</a:t>
            </a:r>
            <a:endParaRPr lang="en-US" sz="2400" b="1" i="0">
              <a:solidFill>
                <a:srgbClr val="0A0AC2"/>
              </a:solidFill>
              <a:latin typeface="Arial" pitchFamily="34" charset="0"/>
            </a:endParaRPr>
          </a:p>
        </p:txBody>
      </p:sp>
      <p:sp>
        <p:nvSpPr>
          <p:cNvPr id="216071" name="Text Box 1031"/>
          <p:cNvSpPr txBox="1">
            <a:spLocks noChangeArrowheads="1"/>
          </p:cNvSpPr>
          <p:nvPr/>
        </p:nvSpPr>
        <p:spPr bwMode="auto">
          <a:xfrm>
            <a:off x="8134350" y="5411788"/>
            <a:ext cx="685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i="0" u="sng">
                <a:solidFill>
                  <a:srgbClr val="0A0AC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SF2</a:t>
            </a:r>
            <a:endParaRPr lang="en-US" sz="2400" i="0">
              <a:solidFill>
                <a:srgbClr val="0A0AC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16073" name="Text Box 1033"/>
          <p:cNvSpPr txBox="1">
            <a:spLocks noChangeArrowheads="1"/>
          </p:cNvSpPr>
          <p:nvPr/>
        </p:nvSpPr>
        <p:spPr bwMode="auto">
          <a:xfrm>
            <a:off x="581025" y="1295400"/>
            <a:ext cx="34956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i="0" u="sng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9 stations:  21 coordinates</a:t>
            </a:r>
            <a:r>
              <a:rPr lang="en-US" sz="2000" i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 </a:t>
            </a:r>
          </a:p>
        </p:txBody>
      </p:sp>
      <p:sp>
        <p:nvSpPr>
          <p:cNvPr id="216074" name="Text Box 1034"/>
          <p:cNvSpPr txBox="1">
            <a:spLocks noChangeArrowheads="1"/>
          </p:cNvSpPr>
          <p:nvPr/>
        </p:nvSpPr>
        <p:spPr bwMode="auto">
          <a:xfrm>
            <a:off x="5286375" y="2605088"/>
            <a:ext cx="369570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Space resol. 130 – 250 </a:t>
            </a:r>
            <a:r>
              <a:rPr 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m</a:t>
            </a:r>
            <a:r>
              <a:rPr 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m</a:t>
            </a:r>
          </a:p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Time resol. &lt; 400 ps</a:t>
            </a:r>
          </a:p>
        </p:txBody>
      </p:sp>
      <p:sp>
        <p:nvSpPr>
          <p:cNvPr id="216075" name="Text Box 1035"/>
          <p:cNvSpPr txBox="1">
            <a:spLocks noChangeArrowheads="1"/>
          </p:cNvSpPr>
          <p:nvPr/>
        </p:nvSpPr>
        <p:spPr bwMode="auto">
          <a:xfrm>
            <a:off x="5562600" y="1165225"/>
            <a:ext cx="32575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Rate capability &gt; 5 MHz per channel</a:t>
            </a:r>
          </a:p>
        </p:txBody>
      </p:sp>
      <p:sp>
        <p:nvSpPr>
          <p:cNvPr id="216076" name="Text Box 1036"/>
          <p:cNvSpPr txBox="1">
            <a:spLocks noChangeArrowheads="1"/>
          </p:cNvSpPr>
          <p:nvPr/>
        </p:nvSpPr>
        <p:spPr bwMode="auto">
          <a:xfrm>
            <a:off x="5286375" y="2009775"/>
            <a:ext cx="3257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Efficiency:  99%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Date Placehold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/>
              <a:t>24 aprile 2009</a:t>
            </a:r>
          </a:p>
        </p:txBody>
      </p:sp>
      <p:sp>
        <p:nvSpPr>
          <p:cNvPr id="32771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Silvia DALLA TORRE    (INFN Trieste)</a:t>
            </a:r>
          </a:p>
        </p:txBody>
      </p:sp>
      <p:sp>
        <p:nvSpPr>
          <p:cNvPr id="3277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1489B56-258F-43A7-A4BD-E92C1F7CC20D}" type="slidenum">
              <a:rPr lang="en-US"/>
              <a:pPr/>
              <a:t>16</a:t>
            </a:fld>
            <a:endParaRPr lang="en-US"/>
          </a:p>
        </p:txBody>
      </p:sp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489075" y="142875"/>
            <a:ext cx="1978025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6000" smtClean="0">
                <a:latin typeface="Symbol" pitchFamily="18" charset="2"/>
              </a:rPr>
              <a:t>m W</a:t>
            </a:r>
          </a:p>
        </p:txBody>
      </p:sp>
      <p:pic>
        <p:nvPicPr>
          <p:cNvPr id="32774" name="Picture 3" descr="micromeg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76725" y="2667000"/>
            <a:ext cx="4591050" cy="344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Picture 5" descr="MM_principl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95725" y="0"/>
            <a:ext cx="5248275" cy="293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6139" name="Text Box 11"/>
          <p:cNvSpPr txBox="1">
            <a:spLocks noChangeArrowheads="1"/>
          </p:cNvSpPr>
          <p:nvPr/>
        </p:nvSpPr>
        <p:spPr bwMode="auto">
          <a:xfrm>
            <a:off x="133350" y="1514475"/>
            <a:ext cx="3609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12 planes   40 x 40 cm</a:t>
            </a:r>
            <a:r>
              <a:rPr lang="en-US" sz="2400" b="1" baseline="3000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2</a:t>
            </a:r>
          </a:p>
        </p:txBody>
      </p:sp>
      <p:sp>
        <p:nvSpPr>
          <p:cNvPr id="176140" name="Text Box 12"/>
          <p:cNvSpPr txBox="1">
            <a:spLocks noChangeArrowheads="1"/>
          </p:cNvSpPr>
          <p:nvPr/>
        </p:nvSpPr>
        <p:spPr bwMode="auto">
          <a:xfrm>
            <a:off x="0" y="1971675"/>
            <a:ext cx="3743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Space resolution: 70 </a:t>
            </a:r>
            <a:r>
              <a:rPr lang="en-US" sz="240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m</a:t>
            </a:r>
            <a:r>
              <a:rPr lang="en-US" sz="240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m</a:t>
            </a:r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 </a:t>
            </a:r>
          </a:p>
        </p:txBody>
      </p:sp>
      <p:sp>
        <p:nvSpPr>
          <p:cNvPr id="176141" name="Text Box 13"/>
          <p:cNvSpPr txBox="1">
            <a:spLocks noChangeArrowheads="1"/>
          </p:cNvSpPr>
          <p:nvPr/>
        </p:nvSpPr>
        <p:spPr bwMode="auto">
          <a:xfrm>
            <a:off x="285750" y="2478088"/>
            <a:ext cx="3343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Time resolution: 8 ns</a:t>
            </a:r>
          </a:p>
        </p:txBody>
      </p:sp>
      <p:sp>
        <p:nvSpPr>
          <p:cNvPr id="176142" name="Text Box 14"/>
          <p:cNvSpPr txBox="1">
            <a:spLocks noChangeArrowheads="1"/>
          </p:cNvSpPr>
          <p:nvPr/>
        </p:nvSpPr>
        <p:spPr bwMode="auto">
          <a:xfrm>
            <a:off x="285750" y="4495800"/>
            <a:ext cx="3181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36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2780" name="Picture 15" descr="ef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" y="3373438"/>
            <a:ext cx="4067175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/>
              <a:t>24 aprile 2009</a:t>
            </a:r>
          </a:p>
        </p:txBody>
      </p:sp>
      <p:sp>
        <p:nvSpPr>
          <p:cNvPr id="3379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Silvia DALLA TORRE    (INFN Trieste)</a:t>
            </a:r>
          </a:p>
        </p:txBody>
      </p:sp>
      <p:sp>
        <p:nvSpPr>
          <p:cNvPr id="3379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1D529FB-3E52-4D90-B321-05091FD29841}" type="slidenum">
              <a:rPr lang="en-US"/>
              <a:pPr/>
              <a:t>17</a:t>
            </a:fld>
            <a:endParaRPr lang="en-US"/>
          </a:p>
        </p:txBody>
      </p:sp>
      <p:sp>
        <p:nvSpPr>
          <p:cNvPr id="227330" name="Rectangle 2"/>
          <p:cNvSpPr>
            <a:spLocks noGrp="1" noChangeArrowheads="1"/>
          </p:cNvSpPr>
          <p:nvPr>
            <p:ph type="title"/>
          </p:nvPr>
        </p:nvSpPr>
        <p:spPr>
          <a:xfrm>
            <a:off x="1409700" y="152400"/>
            <a:ext cx="3467100" cy="923925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smtClean="0">
                <a:latin typeface="Palatino" pitchFamily="18" charset="0"/>
              </a:rPr>
              <a:t>GEM</a:t>
            </a:r>
          </a:p>
        </p:txBody>
      </p:sp>
      <p:sp>
        <p:nvSpPr>
          <p:cNvPr id="338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700" y="2155825"/>
            <a:ext cx="3429000" cy="835025"/>
          </a:xfrm>
        </p:spPr>
        <p:txBody>
          <a:bodyPr/>
          <a:lstStyle/>
          <a:p>
            <a:pPr marL="171450" indent="-171450" eaLnBrk="1" hangingPunct="1">
              <a:lnSpc>
                <a:spcPct val="90000"/>
              </a:lnSpc>
            </a:pPr>
            <a:r>
              <a:rPr lang="en-US" sz="1600" b="1" smtClean="0">
                <a:solidFill>
                  <a:srgbClr val="FF0000"/>
                </a:solidFill>
              </a:rPr>
              <a:t>Space resolution: 70 </a:t>
            </a:r>
            <a:r>
              <a:rPr lang="en-US" sz="1600" b="1" smtClean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sz="1600" b="1" smtClean="0">
                <a:solidFill>
                  <a:srgbClr val="FF0000"/>
                </a:solidFill>
              </a:rPr>
              <a:t>m</a:t>
            </a:r>
          </a:p>
          <a:p>
            <a:pPr marL="171450" indent="-171450" eaLnBrk="1" hangingPunct="1">
              <a:lnSpc>
                <a:spcPct val="90000"/>
              </a:lnSpc>
            </a:pPr>
            <a:r>
              <a:rPr lang="en-US" sz="1600" b="1" smtClean="0">
                <a:solidFill>
                  <a:srgbClr val="FF0000"/>
                </a:solidFill>
              </a:rPr>
              <a:t>Efficiency ~ 96 – 97%</a:t>
            </a:r>
          </a:p>
          <a:p>
            <a:pPr marL="171450" indent="-171450" eaLnBrk="1" hangingPunct="1">
              <a:lnSpc>
                <a:spcPct val="90000"/>
              </a:lnSpc>
            </a:pPr>
            <a:r>
              <a:rPr lang="en-US" sz="1600" b="1" smtClean="0">
                <a:solidFill>
                  <a:srgbClr val="FF0000"/>
                </a:solidFill>
              </a:rPr>
              <a:t>Time resolution: 15 ns</a:t>
            </a:r>
          </a:p>
        </p:txBody>
      </p:sp>
      <p:pic>
        <p:nvPicPr>
          <p:cNvPr id="33801" name="Picture 4" descr="gemfie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62325" y="3662363"/>
            <a:ext cx="1990725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2" name="Picture 5" descr="TGEM_principl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86400" y="2990850"/>
            <a:ext cx="3657600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3" name="Picture 9" descr="Foil77d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300" y="3343275"/>
            <a:ext cx="30622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4" name="Text Box 10"/>
          <p:cNvSpPr txBox="1">
            <a:spLocks noChangeArrowheads="1"/>
          </p:cNvSpPr>
          <p:nvPr/>
        </p:nvSpPr>
        <p:spPr bwMode="auto">
          <a:xfrm>
            <a:off x="3848100" y="5880100"/>
            <a:ext cx="13335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900" i="0">
                <a:solidFill>
                  <a:srgbClr val="5F5F5F"/>
                </a:solidFill>
                <a:latin typeface="Zurich Ex BT" pitchFamily="34" charset="0"/>
              </a:rPr>
              <a:t>(two dimensional)</a:t>
            </a:r>
          </a:p>
        </p:txBody>
      </p:sp>
      <p:sp>
        <p:nvSpPr>
          <p:cNvPr id="227339" name="Text Box 11"/>
          <p:cNvSpPr txBox="1">
            <a:spLocks noChangeArrowheads="1"/>
          </p:cNvSpPr>
          <p:nvPr/>
        </p:nvSpPr>
        <p:spPr bwMode="auto">
          <a:xfrm>
            <a:off x="1409700" y="1076325"/>
            <a:ext cx="34671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u="sng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20 triple GEM detectors with 2 dimensional r/o</a:t>
            </a:r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 </a:t>
            </a:r>
          </a:p>
        </p:txBody>
      </p:sp>
      <p:pic>
        <p:nvPicPr>
          <p:cNvPr id="33806" name="Picture 12" descr="adc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81600" y="152400"/>
            <a:ext cx="3609975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7" name="Text Box 13"/>
          <p:cNvSpPr txBox="1">
            <a:spLocks noChangeArrowheads="1"/>
          </p:cNvSpPr>
          <p:nvPr/>
        </p:nvSpPr>
        <p:spPr bwMode="auto">
          <a:xfrm>
            <a:off x="4229100" y="2409825"/>
            <a:ext cx="12954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600" b="1" i="0">
                <a:solidFill>
                  <a:srgbClr val="003399"/>
                </a:solidFill>
                <a:latin typeface="Arial" pitchFamily="34" charset="0"/>
              </a:rPr>
              <a:t>amplitude </a:t>
            </a:r>
          </a:p>
          <a:p>
            <a:pPr algn="l"/>
            <a:r>
              <a:rPr lang="en-US" sz="1600" b="1" i="0">
                <a:solidFill>
                  <a:srgbClr val="003399"/>
                </a:solidFill>
                <a:latin typeface="Arial" pitchFamily="34" charset="0"/>
              </a:rPr>
              <a:t>correlation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/>
              <a:t>24 aprile 2009</a:t>
            </a:r>
          </a:p>
        </p:txBody>
      </p:sp>
      <p:sp>
        <p:nvSpPr>
          <p:cNvPr id="512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Silvia DALLA TORRE    (INFN Trieste)</a:t>
            </a:r>
          </a:p>
        </p:txBody>
      </p:sp>
      <p:sp>
        <p:nvSpPr>
          <p:cNvPr id="512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459880C-4E51-4335-9064-E0245441EF7D}" type="slidenum">
              <a:rPr lang="en-US"/>
              <a:pPr/>
              <a:t>18</a:t>
            </a:fld>
            <a:endParaRPr lang="en-US"/>
          </a:p>
        </p:txBody>
      </p:sp>
      <p:sp>
        <p:nvSpPr>
          <p:cNvPr id="223234" name="Rectangle 2"/>
          <p:cNvSpPr>
            <a:spLocks noGrp="1" noChangeArrowheads="1"/>
          </p:cNvSpPr>
          <p:nvPr>
            <p:ph type="title"/>
          </p:nvPr>
        </p:nvSpPr>
        <p:spPr>
          <a:xfrm>
            <a:off x="33338" y="1274763"/>
            <a:ext cx="2482850" cy="771525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latin typeface="Palatino" pitchFamily="18" charset="0"/>
              </a:rPr>
              <a:t>MWPCs</a:t>
            </a:r>
          </a:p>
        </p:txBody>
      </p:sp>
      <p:pic>
        <p:nvPicPr>
          <p:cNvPr id="5129" name="Picture 4" descr="ef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3600" y="4038600"/>
            <a:ext cx="3076575" cy="218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" name="Picture 5" descr="pro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15050" y="53975"/>
            <a:ext cx="2800350" cy="199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1" name="Picture 7" descr="tim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15050" y="1971675"/>
            <a:ext cx="2905125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2" name="Rectangle 9"/>
          <p:cNvSpPr>
            <a:spLocks noChangeArrowheads="1"/>
          </p:cNvSpPr>
          <p:nvPr/>
        </p:nvSpPr>
        <p:spPr bwMode="auto">
          <a:xfrm>
            <a:off x="33338" y="3673475"/>
            <a:ext cx="2743200" cy="2362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71450" indent="-171450" algn="l">
              <a:spcBef>
                <a:spcPct val="20000"/>
              </a:spcBef>
              <a:buFontTx/>
              <a:buChar char="•"/>
            </a:pPr>
            <a:r>
              <a:rPr lang="en-US" sz="1400" b="1" i="0">
                <a:solidFill>
                  <a:srgbClr val="0066CC"/>
                </a:solidFill>
                <a:latin typeface="Palatino" pitchFamily="18" charset="0"/>
              </a:rPr>
              <a:t>Gas mixture:</a:t>
            </a:r>
            <a:br>
              <a:rPr lang="en-US" sz="1400" b="1" i="0">
                <a:solidFill>
                  <a:srgbClr val="0066CC"/>
                </a:solidFill>
                <a:latin typeface="Palatino" pitchFamily="18" charset="0"/>
              </a:rPr>
            </a:br>
            <a:r>
              <a:rPr lang="en-US" sz="1400" b="1" i="0">
                <a:solidFill>
                  <a:srgbClr val="0066CC"/>
                </a:solidFill>
                <a:latin typeface="Palatino" pitchFamily="18" charset="0"/>
              </a:rPr>
              <a:t>70% Ar, 20% CF</a:t>
            </a:r>
            <a:r>
              <a:rPr lang="en-US" sz="1400" b="1" i="0" baseline="-25000">
                <a:solidFill>
                  <a:srgbClr val="0066CC"/>
                </a:solidFill>
                <a:latin typeface="Palatino" pitchFamily="18" charset="0"/>
              </a:rPr>
              <a:t>4</a:t>
            </a:r>
            <a:r>
              <a:rPr lang="en-US" sz="1400" b="1" i="0">
                <a:solidFill>
                  <a:srgbClr val="0066CC"/>
                </a:solidFill>
                <a:latin typeface="Palatino" pitchFamily="18" charset="0"/>
              </a:rPr>
              <a:t>, 10% CO</a:t>
            </a:r>
            <a:r>
              <a:rPr lang="en-US" sz="1400" b="1" i="0" baseline="-25000">
                <a:solidFill>
                  <a:srgbClr val="0066CC"/>
                </a:solidFill>
                <a:latin typeface="Palatino" pitchFamily="18" charset="0"/>
              </a:rPr>
              <a:t>2</a:t>
            </a:r>
          </a:p>
          <a:p>
            <a:pPr marL="171450" indent="-171450" algn="l">
              <a:spcBef>
                <a:spcPct val="20000"/>
              </a:spcBef>
              <a:buFontTx/>
              <a:buChar char="•"/>
            </a:pPr>
            <a:endParaRPr lang="en-US" sz="1200" b="1" i="0">
              <a:solidFill>
                <a:srgbClr val="0066CC"/>
              </a:solidFill>
              <a:latin typeface="Palatino" pitchFamily="18" charset="0"/>
            </a:endParaRPr>
          </a:p>
          <a:p>
            <a:pPr marL="171450" indent="-171450" algn="l">
              <a:spcBef>
                <a:spcPct val="20000"/>
              </a:spcBef>
              <a:buFontTx/>
              <a:buChar char="•"/>
            </a:pPr>
            <a:r>
              <a:rPr lang="en-US" sz="1400" b="1" i="0">
                <a:solidFill>
                  <a:srgbClr val="0066CC"/>
                </a:solidFill>
                <a:latin typeface="Palatino" pitchFamily="18" charset="0"/>
              </a:rPr>
              <a:t>High voltage: 4.25 kV</a:t>
            </a:r>
          </a:p>
          <a:p>
            <a:pPr marL="171450" indent="-171450" algn="l">
              <a:spcBef>
                <a:spcPct val="20000"/>
              </a:spcBef>
              <a:buFontTx/>
              <a:buChar char="•"/>
            </a:pPr>
            <a:endParaRPr lang="en-US" sz="1200" b="1" i="0">
              <a:solidFill>
                <a:srgbClr val="0066CC"/>
              </a:solidFill>
              <a:latin typeface="Palatino" pitchFamily="18" charset="0"/>
            </a:endParaRPr>
          </a:p>
          <a:p>
            <a:pPr marL="171450" indent="-171450" algn="l">
              <a:spcBef>
                <a:spcPct val="20000"/>
              </a:spcBef>
              <a:buFontTx/>
              <a:buChar char="•"/>
            </a:pPr>
            <a:r>
              <a:rPr lang="en-US" sz="1400" b="1" i="0">
                <a:solidFill>
                  <a:srgbClr val="0066CC"/>
                </a:solidFill>
                <a:latin typeface="Palatino" pitchFamily="18" charset="0"/>
              </a:rPr>
              <a:t>Discr. threshold: 4fC</a:t>
            </a:r>
          </a:p>
        </p:txBody>
      </p:sp>
      <p:graphicFrame>
        <p:nvGraphicFramePr>
          <p:cNvPr id="5122" name="Object 10"/>
          <p:cNvGraphicFramePr>
            <a:graphicFrameLocks noChangeAspect="1"/>
          </p:cNvGraphicFramePr>
          <p:nvPr/>
        </p:nvGraphicFramePr>
        <p:xfrm>
          <a:off x="2776538" y="152400"/>
          <a:ext cx="3167062" cy="5883275"/>
        </p:xfrm>
        <a:graphic>
          <a:graphicData uri="http://schemas.openxmlformats.org/presentationml/2006/ole">
            <p:oleObj spid="_x0000_s5122" name="Photo Editor Photo" r:id="rId7" imgW="3742857" imgH="6954221" progId="">
              <p:embed/>
            </p:oleObj>
          </a:graphicData>
        </a:graphic>
      </p:graphicFrame>
      <p:sp>
        <p:nvSpPr>
          <p:cNvPr id="5133" name="Rectangle 11"/>
          <p:cNvSpPr>
            <a:spLocks noChangeArrowheads="1"/>
          </p:cNvSpPr>
          <p:nvPr/>
        </p:nvSpPr>
        <p:spPr bwMode="auto">
          <a:xfrm>
            <a:off x="6415088" y="5410200"/>
            <a:ext cx="2054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0">
                <a:latin typeface="Arial" pitchFamily="34" charset="0"/>
              </a:rPr>
              <a:t>Mean efficiency 99.3%</a:t>
            </a:r>
          </a:p>
        </p:txBody>
      </p:sp>
      <p:sp>
        <p:nvSpPr>
          <p:cNvPr id="223245" name="Text Box 13"/>
          <p:cNvSpPr txBox="1">
            <a:spLocks noChangeArrowheads="1"/>
          </p:cNvSpPr>
          <p:nvPr/>
        </p:nvSpPr>
        <p:spPr bwMode="auto">
          <a:xfrm>
            <a:off x="33338" y="2200275"/>
            <a:ext cx="2554287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000" u="sng">
                <a:effectLst>
                  <a:outerShdw blurRad="38100" dist="38100" dir="2700000" algn="tl">
                    <a:srgbClr val="C0C0C0"/>
                  </a:outerShdw>
                </a:effectLst>
              </a:rPr>
              <a:t>Total of 34 planes</a:t>
            </a:r>
          </a:p>
          <a:p>
            <a:pPr>
              <a:defRPr/>
            </a:pPr>
            <a:endParaRPr lang="en-US" sz="200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r>
              <a:rPr lang="en-US" sz="2000">
                <a:effectLst>
                  <a:outerShdw blurRad="38100" dist="38100" dir="2700000" algn="tl">
                    <a:srgbClr val="C0C0C0"/>
                  </a:outerShdw>
                </a:effectLst>
              </a:rPr>
              <a:t>SAS Tracking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/>
              <a:t>24 aprile 2009</a:t>
            </a:r>
          </a:p>
        </p:txBody>
      </p:sp>
      <p:sp>
        <p:nvSpPr>
          <p:cNvPr id="3481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Silvia DALLA TORRE    (INFN Trieste)</a:t>
            </a:r>
          </a:p>
        </p:txBody>
      </p:sp>
      <p:sp>
        <p:nvSpPr>
          <p:cNvPr id="3482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FC81C90-21F7-4D85-8349-C35056EE0C3B}" type="slidenum">
              <a:rPr lang="en-US"/>
              <a:pPr/>
              <a:t>19</a:t>
            </a:fld>
            <a:endParaRPr lang="en-US"/>
          </a:p>
        </p:txBody>
      </p:sp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>
          <a:xfrm>
            <a:off x="1695450" y="152400"/>
            <a:ext cx="7077075" cy="923925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latin typeface="Palatino" pitchFamily="18" charset="0"/>
              </a:rPr>
              <a:t>Drift   Chambers  for  LAS</a:t>
            </a:r>
          </a:p>
        </p:txBody>
      </p:sp>
      <p:sp>
        <p:nvSpPr>
          <p:cNvPr id="348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5275" y="1371600"/>
            <a:ext cx="7772400" cy="4895850"/>
          </a:xfrm>
          <a:noFill/>
        </p:spPr>
        <p:txBody>
          <a:bodyPr/>
          <a:lstStyle/>
          <a:p>
            <a:pPr marL="171450" indent="-171450" eaLnBrk="1" hangingPunct="1">
              <a:buFontTx/>
              <a:buNone/>
            </a:pPr>
            <a:r>
              <a:rPr lang="en-US" sz="2000" b="1" smtClean="0">
                <a:solidFill>
                  <a:srgbClr val="FF3300"/>
                </a:solidFill>
              </a:rPr>
              <a:t>3 chambers</a:t>
            </a:r>
            <a:r>
              <a:rPr lang="en-US" sz="2000" b="1" smtClean="0">
                <a:solidFill>
                  <a:srgbClr val="FF0000"/>
                </a:solidFill>
              </a:rPr>
              <a:t> </a:t>
            </a:r>
            <a:r>
              <a:rPr lang="en-US" sz="2000" b="1" smtClean="0">
                <a:solidFill>
                  <a:srgbClr val="008000"/>
                </a:solidFill>
              </a:rPr>
              <a:t>with</a:t>
            </a:r>
            <a:r>
              <a:rPr lang="en-US" sz="2000" b="1" smtClean="0">
                <a:solidFill>
                  <a:srgbClr val="FF0000"/>
                </a:solidFill>
              </a:rPr>
              <a:t> </a:t>
            </a:r>
            <a:r>
              <a:rPr lang="en-US" sz="2000" b="1" smtClean="0">
                <a:solidFill>
                  <a:srgbClr val="FF3300"/>
                </a:solidFill>
              </a:rPr>
              <a:t>8 coordinates</a:t>
            </a:r>
            <a:r>
              <a:rPr lang="en-US" sz="2000" b="1" smtClean="0">
                <a:solidFill>
                  <a:srgbClr val="FF0000"/>
                </a:solidFill>
              </a:rPr>
              <a:t> </a:t>
            </a:r>
            <a:r>
              <a:rPr lang="en-US" sz="2000" b="1" smtClean="0">
                <a:solidFill>
                  <a:srgbClr val="008000"/>
                </a:solidFill>
              </a:rPr>
              <a:t>each</a:t>
            </a:r>
          </a:p>
          <a:p>
            <a:pPr marL="171450" indent="-171450" eaLnBrk="1" hangingPunct="1">
              <a:buFontTx/>
              <a:buNone/>
            </a:pPr>
            <a:r>
              <a:rPr lang="en-US" sz="2000" b="1" smtClean="0">
                <a:solidFill>
                  <a:schemeClr val="accent2"/>
                </a:solidFill>
              </a:rPr>
              <a:t>Efficiency:</a:t>
            </a:r>
            <a:r>
              <a:rPr lang="en-US" sz="2000" b="1" smtClean="0">
                <a:solidFill>
                  <a:srgbClr val="FF0000"/>
                </a:solidFill>
              </a:rPr>
              <a:t> </a:t>
            </a:r>
            <a:r>
              <a:rPr lang="en-US" sz="2000" b="1" smtClean="0">
                <a:solidFill>
                  <a:srgbClr val="FF0066"/>
                </a:solidFill>
              </a:rPr>
              <a:t>95 – 99.8 %</a:t>
            </a:r>
          </a:p>
        </p:txBody>
      </p:sp>
      <p:pic>
        <p:nvPicPr>
          <p:cNvPr id="34825" name="Picture 4" descr="sdcres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" y="2630488"/>
            <a:ext cx="3629025" cy="346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6" name="Picture 8" descr="SDC"/>
          <p:cNvPicPr>
            <a:picLocks noChangeAspect="1" noChangeArrowheads="1"/>
          </p:cNvPicPr>
          <p:nvPr/>
        </p:nvPicPr>
        <p:blipFill>
          <a:blip r:embed="rId4">
            <a:lum bright="14000" contrast="-6000"/>
          </a:blip>
          <a:srcRect/>
          <a:stretch>
            <a:fillRect/>
          </a:stretch>
        </p:blipFill>
        <p:spPr bwMode="auto">
          <a:xfrm>
            <a:off x="3629025" y="1892300"/>
            <a:ext cx="5375275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en-US" sz="3600" dirty="0" smtClean="0"/>
          </a:p>
          <a:p>
            <a:pPr algn="ctr">
              <a:buNone/>
            </a:pPr>
            <a:r>
              <a:rPr lang="en-US" sz="3600" dirty="0" smtClean="0"/>
              <a:t>Il </a:t>
            </a:r>
            <a:r>
              <a:rPr lang="en-US" sz="3600" dirty="0" err="1" smtClean="0"/>
              <a:t>principale</a:t>
            </a:r>
            <a:r>
              <a:rPr lang="en-US" sz="3600" dirty="0" smtClean="0"/>
              <a:t> </a:t>
            </a:r>
            <a:r>
              <a:rPr lang="en-US" sz="3600" dirty="0" err="1" smtClean="0"/>
              <a:t>quesito</a:t>
            </a:r>
            <a:r>
              <a:rPr lang="en-US" sz="3600" dirty="0" smtClean="0"/>
              <a:t> </a:t>
            </a:r>
            <a:r>
              <a:rPr lang="en-US" sz="3600" dirty="0" err="1" smtClean="0"/>
              <a:t>di</a:t>
            </a:r>
            <a:r>
              <a:rPr lang="en-US" sz="3600" dirty="0" smtClean="0"/>
              <a:t> </a:t>
            </a:r>
            <a:r>
              <a:rPr lang="en-US" sz="3600" dirty="0" err="1" smtClean="0"/>
              <a:t>fisica</a:t>
            </a:r>
            <a:r>
              <a:rPr lang="en-US" sz="3600" dirty="0" smtClean="0"/>
              <a:t> </a:t>
            </a:r>
          </a:p>
          <a:p>
            <a:pPr algn="ctr">
              <a:buNone/>
            </a:pPr>
            <a:endParaRPr lang="en-US" sz="3600" dirty="0" smtClean="0"/>
          </a:p>
          <a:p>
            <a:pPr algn="ctr">
              <a:buNone/>
            </a:pPr>
            <a:r>
              <a:rPr lang="en-US" sz="3600" dirty="0" err="1" smtClean="0"/>
              <a:t>che</a:t>
            </a:r>
            <a:r>
              <a:rPr lang="en-US" sz="3600" dirty="0" smtClean="0"/>
              <a:t> </a:t>
            </a:r>
            <a:r>
              <a:rPr lang="en-US" sz="3600" dirty="0" err="1" smtClean="0"/>
              <a:t>si</a:t>
            </a:r>
            <a:r>
              <a:rPr lang="en-US" sz="3600" dirty="0" smtClean="0"/>
              <a:t> </a:t>
            </a:r>
            <a:r>
              <a:rPr lang="en-US" sz="3600" dirty="0" err="1" smtClean="0"/>
              <a:t>studia</a:t>
            </a:r>
            <a:r>
              <a:rPr lang="en-US" sz="3600" dirty="0" smtClean="0"/>
              <a:t> </a:t>
            </a:r>
          </a:p>
          <a:p>
            <a:pPr algn="ctr">
              <a:buNone/>
            </a:pPr>
            <a:endParaRPr lang="en-US" sz="3600" dirty="0" smtClean="0"/>
          </a:p>
          <a:p>
            <a:pPr algn="ctr">
              <a:buNone/>
            </a:pPr>
            <a:r>
              <a:rPr lang="en-US" sz="3600" dirty="0" smtClean="0"/>
              <a:t>con </a:t>
            </a:r>
            <a:r>
              <a:rPr lang="en-US" sz="3600" dirty="0" smtClean="0">
                <a:solidFill>
                  <a:srgbClr val="FF0000"/>
                </a:solidFill>
              </a:rPr>
              <a:t>COMPASS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24 aprile 2009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Silvia DALLA TORRE    (INFN Trieste)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797AA3-EC27-4EF5-8086-9839DFF172E2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/>
              <a:t>24 aprile 2009</a:t>
            </a:r>
          </a:p>
        </p:txBody>
      </p:sp>
      <p:sp>
        <p:nvSpPr>
          <p:cNvPr id="6148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Silvia DALLA TORRE    (INFN Trieste)</a:t>
            </a:r>
          </a:p>
        </p:txBody>
      </p:sp>
      <p:sp>
        <p:nvSpPr>
          <p:cNvPr id="614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D2A7173-3B17-41AB-B9A7-9C9DC84FDA46}" type="slidenum">
              <a:rPr lang="en-US"/>
              <a:pPr/>
              <a:t>20</a:t>
            </a:fld>
            <a:endParaRPr lang="en-US"/>
          </a:p>
        </p:txBody>
      </p:sp>
      <p:sp>
        <p:nvSpPr>
          <p:cNvPr id="2201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495425"/>
            <a:ext cx="2152650" cy="215265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smtClean="0">
                <a:latin typeface="Palatino" pitchFamily="18" charset="0"/>
              </a:rPr>
              <a:t>Drift  </a:t>
            </a:r>
            <a:br>
              <a:rPr lang="en-US" sz="3200" smtClean="0">
                <a:latin typeface="Palatino" pitchFamily="18" charset="0"/>
              </a:rPr>
            </a:br>
            <a:r>
              <a:rPr lang="en-US" sz="3200" smtClean="0">
                <a:latin typeface="Palatino" pitchFamily="18" charset="0"/>
              </a:rPr>
              <a:t>Chambers</a:t>
            </a:r>
            <a:br>
              <a:rPr lang="en-US" sz="3200" smtClean="0">
                <a:latin typeface="Palatino" pitchFamily="18" charset="0"/>
              </a:rPr>
            </a:br>
            <a:r>
              <a:rPr lang="en-US" sz="3200" smtClean="0">
                <a:latin typeface="Palatino" pitchFamily="18" charset="0"/>
              </a:rPr>
              <a:t>for</a:t>
            </a:r>
            <a:br>
              <a:rPr lang="en-US" sz="3200" smtClean="0">
                <a:latin typeface="Palatino" pitchFamily="18" charset="0"/>
              </a:rPr>
            </a:br>
            <a:r>
              <a:rPr lang="en-US" sz="3200" smtClean="0">
                <a:latin typeface="Palatino" pitchFamily="18" charset="0"/>
              </a:rPr>
              <a:t>SAS</a:t>
            </a:r>
          </a:p>
        </p:txBody>
      </p:sp>
      <p:graphicFrame>
        <p:nvGraphicFramePr>
          <p:cNvPr id="6146" name="Object 4"/>
          <p:cNvGraphicFramePr>
            <a:graphicFrameLocks noChangeAspect="1"/>
          </p:cNvGraphicFramePr>
          <p:nvPr/>
        </p:nvGraphicFramePr>
        <p:xfrm>
          <a:off x="2305050" y="142875"/>
          <a:ext cx="6067425" cy="5953125"/>
        </p:xfrm>
        <a:graphic>
          <a:graphicData uri="http://schemas.openxmlformats.org/presentationml/2006/ole">
            <p:oleObj spid="_x0000_s6146" name="Photo Editor Photo" r:id="rId4" imgW="6066667" imgH="5952381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Date Placehold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/>
              <a:t>24 aprile 2009</a:t>
            </a:r>
          </a:p>
        </p:txBody>
      </p:sp>
      <p:sp>
        <p:nvSpPr>
          <p:cNvPr id="35843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Silvia DALLA TORRE    (INFN Trieste)</a:t>
            </a:r>
          </a:p>
        </p:txBody>
      </p:sp>
      <p:sp>
        <p:nvSpPr>
          <p:cNvPr id="3584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A071104-664C-41A9-ABCC-816F165CD78C}" type="slidenum">
              <a:rPr lang="en-US"/>
              <a:pPr/>
              <a:t>21</a:t>
            </a:fld>
            <a:endParaRPr lang="en-US"/>
          </a:p>
        </p:txBody>
      </p:sp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200150" y="152400"/>
            <a:ext cx="3038475" cy="790575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latin typeface="Palatino" pitchFamily="18" charset="0"/>
              </a:rPr>
              <a:t>STRAWs</a:t>
            </a:r>
          </a:p>
        </p:txBody>
      </p:sp>
      <p:pic>
        <p:nvPicPr>
          <p:cNvPr id="35846" name="Picture 3" descr="straw+ge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3225" y="2843213"/>
            <a:ext cx="4413250" cy="330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7" name="Text Box 5"/>
          <p:cNvSpPr txBox="1">
            <a:spLocks noChangeArrowheads="1"/>
          </p:cNvSpPr>
          <p:nvPr/>
        </p:nvSpPr>
        <p:spPr bwMode="auto">
          <a:xfrm>
            <a:off x="3659188" y="760413"/>
            <a:ext cx="254952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i="0">
                <a:solidFill>
                  <a:srgbClr val="FF3300"/>
                </a:solidFill>
                <a:latin typeface="Times New Roman" pitchFamily="18" charset="0"/>
              </a:rPr>
              <a:t>   </a:t>
            </a:r>
            <a:r>
              <a:rPr lang="en-US" b="1" i="0" u="sng">
                <a:solidFill>
                  <a:srgbClr val="FF3300"/>
                </a:solidFill>
                <a:latin typeface="Times New Roman" pitchFamily="18" charset="0"/>
              </a:rPr>
              <a:t>1 Module = </a:t>
            </a:r>
          </a:p>
          <a:p>
            <a:pPr algn="l"/>
            <a:r>
              <a:rPr lang="en-US" b="1" i="0" u="sng">
                <a:solidFill>
                  <a:srgbClr val="FF3300"/>
                </a:solidFill>
                <a:latin typeface="Times New Roman" pitchFamily="18" charset="0"/>
              </a:rPr>
              <a:t>6 double layers</a:t>
            </a:r>
            <a:r>
              <a:rPr lang="en-US" sz="2400" i="0">
                <a:latin typeface="Times New Roman" pitchFamily="18" charset="0"/>
              </a:rPr>
              <a:t> </a:t>
            </a:r>
          </a:p>
        </p:txBody>
      </p:sp>
      <p:sp>
        <p:nvSpPr>
          <p:cNvPr id="35848" name="Text Box 6"/>
          <p:cNvSpPr txBox="1">
            <a:spLocks noChangeArrowheads="1"/>
          </p:cNvSpPr>
          <p:nvPr/>
        </p:nvSpPr>
        <p:spPr bwMode="auto">
          <a:xfrm>
            <a:off x="4575175" y="2386013"/>
            <a:ext cx="368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400" i="0">
                <a:solidFill>
                  <a:srgbClr val="008000"/>
                </a:solidFill>
                <a:latin typeface="Times New Roman" pitchFamily="18" charset="0"/>
              </a:rPr>
              <a:t>Installation of a double layer</a:t>
            </a:r>
          </a:p>
        </p:txBody>
      </p:sp>
      <p:pic>
        <p:nvPicPr>
          <p:cNvPr id="35849" name="Picture 7" descr="STRAW_principl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2638" y="152400"/>
            <a:ext cx="3057525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1016" name="Text Box 8"/>
          <p:cNvSpPr txBox="1">
            <a:spLocks noChangeArrowheads="1"/>
          </p:cNvSpPr>
          <p:nvPr/>
        </p:nvSpPr>
        <p:spPr bwMode="auto">
          <a:xfrm>
            <a:off x="3935413" y="1846263"/>
            <a:ext cx="22733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3.2 x 2.4 m</a:t>
            </a:r>
            <a:r>
              <a:rPr lang="en-US" baseline="30000"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</a:p>
        </p:txBody>
      </p:sp>
      <p:pic>
        <p:nvPicPr>
          <p:cNvPr id="35851" name="Picture 9" descr="strta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9875" y="1273175"/>
            <a:ext cx="2625725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2" name="Picture 10" descr="srresa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9875" y="3657600"/>
            <a:ext cx="2743200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53" name="Text Box 12"/>
          <p:cNvSpPr txBox="1">
            <a:spLocks noChangeArrowheads="1"/>
          </p:cNvSpPr>
          <p:nvPr/>
        </p:nvSpPr>
        <p:spPr bwMode="auto">
          <a:xfrm>
            <a:off x="1895475" y="2365375"/>
            <a:ext cx="1601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i="0" u="sng">
                <a:solidFill>
                  <a:srgbClr val="FF0000"/>
                </a:solidFill>
                <a:latin typeface="Arial" pitchFamily="34" charset="0"/>
              </a:rPr>
              <a:t>RT relation</a:t>
            </a:r>
          </a:p>
        </p:txBody>
      </p:sp>
      <p:sp>
        <p:nvSpPr>
          <p:cNvPr id="35854" name="Text Box 13"/>
          <p:cNvSpPr txBox="1">
            <a:spLocks noChangeArrowheads="1"/>
          </p:cNvSpPr>
          <p:nvPr/>
        </p:nvSpPr>
        <p:spPr bwMode="auto">
          <a:xfrm>
            <a:off x="2171700" y="5264150"/>
            <a:ext cx="13255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i="0" u="sng">
                <a:solidFill>
                  <a:srgbClr val="0066CC"/>
                </a:solidFill>
                <a:latin typeface="Arial" pitchFamily="34" charset="0"/>
              </a:rPr>
              <a:t>residuals</a:t>
            </a:r>
          </a:p>
        </p:txBody>
      </p:sp>
      <p:sp>
        <p:nvSpPr>
          <p:cNvPr id="171022" name="Text Box 14"/>
          <p:cNvSpPr txBox="1">
            <a:spLocks noChangeArrowheads="1"/>
          </p:cNvSpPr>
          <p:nvPr/>
        </p:nvSpPr>
        <p:spPr bwMode="auto">
          <a:xfrm>
            <a:off x="2895600" y="3016250"/>
            <a:ext cx="13176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sz="36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71024" name="Text Box 16"/>
          <p:cNvSpPr txBox="1">
            <a:spLocks noChangeArrowheads="1"/>
          </p:cNvSpPr>
          <p:nvPr/>
        </p:nvSpPr>
        <p:spPr bwMode="auto">
          <a:xfrm>
            <a:off x="7391400" y="1385888"/>
            <a:ext cx="1466850" cy="641350"/>
          </a:xfrm>
          <a:prstGeom prst="rect">
            <a:avLst/>
          </a:prstGeom>
          <a:solidFill>
            <a:srgbClr val="66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>
                <a:effectLst>
                  <a:outerShdw blurRad="38100" dist="38100" dir="2700000" algn="tl">
                    <a:srgbClr val="FFFFFF"/>
                  </a:outerShdw>
                </a:effectLst>
              </a:rPr>
              <a:t>6 and 10 mm diam.</a:t>
            </a:r>
          </a:p>
        </p:txBody>
      </p:sp>
      <p:sp>
        <p:nvSpPr>
          <p:cNvPr id="171025" name="Text Box 17"/>
          <p:cNvSpPr txBox="1">
            <a:spLocks noChangeArrowheads="1"/>
          </p:cNvSpPr>
          <p:nvPr/>
        </p:nvSpPr>
        <p:spPr bwMode="auto">
          <a:xfrm>
            <a:off x="7572375" y="2027238"/>
            <a:ext cx="1285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i="0">
                <a:solidFill>
                  <a:srgbClr val="33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" pitchFamily="18" charset="0"/>
              </a:rPr>
              <a:t>0.3 % X</a:t>
            </a:r>
            <a:r>
              <a:rPr lang="en-US" sz="2000" i="0" baseline="-25000">
                <a:solidFill>
                  <a:srgbClr val="33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" pitchFamily="18" charset="0"/>
              </a:rPr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Date Placehold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/>
              <a:t>24 aprile 2009</a:t>
            </a:r>
          </a:p>
        </p:txBody>
      </p:sp>
      <p:sp>
        <p:nvSpPr>
          <p:cNvPr id="36867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Silvia DALLA TORRE    (INFN Trieste)</a:t>
            </a:r>
          </a:p>
        </p:txBody>
      </p:sp>
      <p:sp>
        <p:nvSpPr>
          <p:cNvPr id="3686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A7A2AB8-8846-4A5B-84B7-0A2348F140FF}" type="slidenum">
              <a:rPr lang="en-US"/>
              <a:pPr/>
              <a:t>22</a:t>
            </a:fld>
            <a:endParaRPr lang="en-US"/>
          </a:p>
        </p:txBody>
      </p:sp>
      <p:sp>
        <p:nvSpPr>
          <p:cNvPr id="21197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868363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latin typeface="Palatino" pitchFamily="18" charset="0"/>
              </a:rPr>
              <a:t>HCAL 1</a:t>
            </a:r>
          </a:p>
        </p:txBody>
      </p:sp>
      <p:pic>
        <p:nvPicPr>
          <p:cNvPr id="36870" name="Picture 1027" descr="HCAL1"/>
          <p:cNvPicPr>
            <a:picLocks noChangeAspect="1" noChangeArrowheads="1"/>
          </p:cNvPicPr>
          <p:nvPr/>
        </p:nvPicPr>
        <p:blipFill>
          <a:blip r:embed="rId3">
            <a:lum bright="42000" contrast="24000"/>
          </a:blip>
          <a:srcRect/>
          <a:stretch>
            <a:fillRect/>
          </a:stretch>
        </p:blipFill>
        <p:spPr bwMode="auto">
          <a:xfrm>
            <a:off x="1600200" y="1020763"/>
            <a:ext cx="6858000" cy="514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/>
              <a:t>24 aprile 2009</a:t>
            </a:r>
          </a:p>
        </p:txBody>
      </p:sp>
      <p:sp>
        <p:nvSpPr>
          <p:cNvPr id="3789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Silvia DALLA TORRE    (INFN Trieste)</a:t>
            </a:r>
          </a:p>
        </p:txBody>
      </p:sp>
      <p:sp>
        <p:nvSpPr>
          <p:cNvPr id="3789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C66CA66-B7BB-48DC-A2FA-BF3F20D937D7}" type="slidenum">
              <a:rPr lang="en-US"/>
              <a:pPr/>
              <a:t>23</a:t>
            </a:fld>
            <a:endParaRPr lang="en-US"/>
          </a:p>
        </p:txBody>
      </p:sp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>
          <a:xfrm>
            <a:off x="2184400" y="171450"/>
            <a:ext cx="2238375" cy="8001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2800" b="0" i="1" smtClean="0">
                <a:solidFill>
                  <a:schemeClr val="tx1"/>
                </a:solidFill>
              </a:rPr>
              <a:t>Muon Wall 1</a:t>
            </a:r>
          </a:p>
        </p:txBody>
      </p:sp>
      <p:pic>
        <p:nvPicPr>
          <p:cNvPr id="37896" name="Picture 4" descr="MW2"/>
          <p:cNvPicPr>
            <a:picLocks noChangeAspect="1" noChangeArrowheads="1"/>
          </p:cNvPicPr>
          <p:nvPr/>
        </p:nvPicPr>
        <p:blipFill>
          <a:blip r:embed="rId3">
            <a:lum bright="22000" contrast="10000"/>
          </a:blip>
          <a:srcRect/>
          <a:stretch>
            <a:fillRect/>
          </a:stretch>
        </p:blipFill>
        <p:spPr bwMode="auto">
          <a:xfrm>
            <a:off x="0" y="2652713"/>
            <a:ext cx="4857750" cy="364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2997" name="Text Box 5"/>
          <p:cNvSpPr txBox="1">
            <a:spLocks noChangeArrowheads="1"/>
          </p:cNvSpPr>
          <p:nvPr/>
        </p:nvSpPr>
        <p:spPr bwMode="auto">
          <a:xfrm>
            <a:off x="338138" y="2000250"/>
            <a:ext cx="30575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Muon Wall 2</a:t>
            </a:r>
          </a:p>
        </p:txBody>
      </p:sp>
      <p:pic>
        <p:nvPicPr>
          <p:cNvPr id="37898" name="Picture 3" descr="MA01-PA01-HC0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2775" y="0"/>
            <a:ext cx="4721225" cy="629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2999" name="Text Box 7"/>
          <p:cNvSpPr txBox="1">
            <a:spLocks noChangeArrowheads="1"/>
          </p:cNvSpPr>
          <p:nvPr/>
        </p:nvSpPr>
        <p:spPr bwMode="auto">
          <a:xfrm>
            <a:off x="1714500" y="1095375"/>
            <a:ext cx="12096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and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/>
              <a:t>24 aprile 2009</a:t>
            </a:r>
          </a:p>
        </p:txBody>
      </p:sp>
      <p:sp>
        <p:nvSpPr>
          <p:cNvPr id="3891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Silvia DALLA TORRE    (INFN Trieste)</a:t>
            </a:r>
          </a:p>
        </p:txBody>
      </p:sp>
      <p:sp>
        <p:nvSpPr>
          <p:cNvPr id="3891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6191B80-AF04-497D-B46D-7D6D032C7F26}" type="slidenum">
              <a:rPr lang="en-US"/>
              <a:pPr/>
              <a:t>24</a:t>
            </a:fld>
            <a:endParaRPr lang="en-US"/>
          </a:p>
        </p:txBody>
      </p:sp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>
          <a:xfrm>
            <a:off x="1924050" y="76200"/>
            <a:ext cx="4443413" cy="1485900"/>
          </a:xfrm>
        </p:spPr>
        <p:txBody>
          <a:bodyPr/>
          <a:lstStyle/>
          <a:p>
            <a:pPr eaLnBrk="1" hangingPunct="1">
              <a:defRPr/>
            </a:pPr>
            <a:r>
              <a:rPr lang="en-US" sz="5400" smtClean="0">
                <a:latin typeface="Palatino" pitchFamily="18" charset="0"/>
              </a:rPr>
              <a:t>RICH 1</a:t>
            </a:r>
          </a:p>
        </p:txBody>
      </p:sp>
      <p:sp>
        <p:nvSpPr>
          <p:cNvPr id="389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52550"/>
            <a:ext cx="2333625" cy="4025900"/>
          </a:xfrm>
          <a:noFill/>
        </p:spPr>
        <p:txBody>
          <a:bodyPr/>
          <a:lstStyle/>
          <a:p>
            <a:pPr marL="171450" indent="-171450" eaLnBrk="1" hangingPunct="1">
              <a:spcBef>
                <a:spcPct val="60000"/>
              </a:spcBef>
            </a:pPr>
            <a:r>
              <a:rPr lang="en-US" sz="1400" b="1" smtClean="0">
                <a:solidFill>
                  <a:schemeClr val="tx1"/>
                </a:solidFill>
              </a:rPr>
              <a:t>Radiator: 3 m C</a:t>
            </a:r>
            <a:r>
              <a:rPr lang="en-US" sz="1400" b="1" baseline="-25000" smtClean="0">
                <a:solidFill>
                  <a:schemeClr val="tx1"/>
                </a:solidFill>
              </a:rPr>
              <a:t>4</a:t>
            </a:r>
            <a:r>
              <a:rPr lang="en-US" sz="1400" b="1" smtClean="0">
                <a:solidFill>
                  <a:schemeClr val="tx1"/>
                </a:solidFill>
              </a:rPr>
              <a:t>F</a:t>
            </a:r>
            <a:r>
              <a:rPr lang="en-US" sz="1400" b="1" baseline="-25000" smtClean="0">
                <a:solidFill>
                  <a:schemeClr val="tx1"/>
                </a:solidFill>
              </a:rPr>
              <a:t>10</a:t>
            </a:r>
            <a:endParaRPr lang="en-US" sz="1400" b="1" smtClean="0">
              <a:solidFill>
                <a:schemeClr val="tx1"/>
              </a:solidFill>
            </a:endParaRPr>
          </a:p>
          <a:p>
            <a:pPr marL="171450" indent="-171450" eaLnBrk="1" hangingPunct="1">
              <a:spcBef>
                <a:spcPct val="60000"/>
              </a:spcBef>
            </a:pPr>
            <a:r>
              <a:rPr lang="en-US" sz="1400" b="1" smtClean="0">
                <a:solidFill>
                  <a:srgbClr val="FF3300"/>
                </a:solidFill>
              </a:rPr>
              <a:t>Vessel volume: 90 m</a:t>
            </a:r>
            <a:r>
              <a:rPr lang="en-US" sz="1400" b="1" baseline="30000" smtClean="0">
                <a:solidFill>
                  <a:srgbClr val="FF3300"/>
                </a:solidFill>
              </a:rPr>
              <a:t>3</a:t>
            </a:r>
          </a:p>
          <a:p>
            <a:pPr marL="171450" indent="-171450" eaLnBrk="1" hangingPunct="1">
              <a:spcBef>
                <a:spcPct val="60000"/>
              </a:spcBef>
            </a:pPr>
            <a:r>
              <a:rPr lang="en-US" sz="1400" b="1" smtClean="0">
                <a:solidFill>
                  <a:srgbClr val="008000"/>
                </a:solidFill>
              </a:rPr>
              <a:t>116 mirrors</a:t>
            </a:r>
          </a:p>
          <a:p>
            <a:pPr marL="171450" indent="-171450" eaLnBrk="1" hangingPunct="1">
              <a:spcBef>
                <a:spcPct val="60000"/>
              </a:spcBef>
            </a:pPr>
            <a:r>
              <a:rPr lang="en-US" sz="1400" b="1" smtClean="0">
                <a:solidFill>
                  <a:srgbClr val="FF00FF"/>
                </a:solidFill>
              </a:rPr>
              <a:t>Focal length = 3 m</a:t>
            </a:r>
          </a:p>
          <a:p>
            <a:pPr marL="171450" indent="-171450" eaLnBrk="1" hangingPunct="1">
              <a:spcBef>
                <a:spcPct val="60000"/>
              </a:spcBef>
            </a:pPr>
            <a:r>
              <a:rPr lang="en-US" sz="1400" b="1" smtClean="0">
                <a:solidFill>
                  <a:srgbClr val="3366FF"/>
                </a:solidFill>
              </a:rPr>
              <a:t>5.3 m</a:t>
            </a:r>
            <a:r>
              <a:rPr lang="en-US" sz="1400" b="1" baseline="30000" smtClean="0">
                <a:solidFill>
                  <a:srgbClr val="3366FF"/>
                </a:solidFill>
              </a:rPr>
              <a:t>2</a:t>
            </a:r>
            <a:r>
              <a:rPr lang="en-US" sz="1400" b="1" smtClean="0">
                <a:solidFill>
                  <a:srgbClr val="3366FF"/>
                </a:solidFill>
              </a:rPr>
              <a:t> UV detectors:</a:t>
            </a:r>
          </a:p>
          <a:p>
            <a:pPr lvl="1" eaLnBrk="1" hangingPunct="1">
              <a:spcBef>
                <a:spcPct val="30000"/>
              </a:spcBef>
            </a:pPr>
            <a:r>
              <a:rPr lang="en-US" sz="1400" b="1" smtClean="0">
                <a:solidFill>
                  <a:srgbClr val="3366FF"/>
                </a:solidFill>
              </a:rPr>
              <a:t>MWPC with </a:t>
            </a:r>
            <a:r>
              <a:rPr lang="en-US" sz="1400" b="1" smtClean="0">
                <a:solidFill>
                  <a:srgbClr val="FF3300"/>
                </a:solidFill>
              </a:rPr>
              <a:t>CsI</a:t>
            </a:r>
            <a:r>
              <a:rPr lang="en-US" sz="1400" b="1" smtClean="0">
                <a:solidFill>
                  <a:srgbClr val="3366FF"/>
                </a:solidFill>
              </a:rPr>
              <a:t> photo-sensitive cathodes</a:t>
            </a:r>
          </a:p>
          <a:p>
            <a:pPr lvl="1" eaLnBrk="1" hangingPunct="1">
              <a:spcBef>
                <a:spcPct val="30000"/>
              </a:spcBef>
            </a:pPr>
            <a:r>
              <a:rPr lang="en-US" sz="1400" b="1" smtClean="0">
                <a:solidFill>
                  <a:srgbClr val="3366FF"/>
                </a:solidFill>
              </a:rPr>
              <a:t>8x8 mm</a:t>
            </a:r>
            <a:r>
              <a:rPr lang="en-US" sz="1400" b="1" baseline="30000" smtClean="0">
                <a:solidFill>
                  <a:srgbClr val="3366FF"/>
                </a:solidFill>
              </a:rPr>
              <a:t>2</a:t>
            </a:r>
            <a:r>
              <a:rPr lang="en-US" sz="1400" b="1" smtClean="0">
                <a:solidFill>
                  <a:srgbClr val="3366FF"/>
                </a:solidFill>
              </a:rPr>
              <a:t> pads</a:t>
            </a:r>
          </a:p>
          <a:p>
            <a:pPr marL="171450" indent="-171450" eaLnBrk="1" hangingPunct="1">
              <a:spcBef>
                <a:spcPct val="60000"/>
              </a:spcBef>
            </a:pPr>
            <a:r>
              <a:rPr lang="en-US" sz="1400" b="1" smtClean="0">
                <a:solidFill>
                  <a:schemeClr val="tx1"/>
                </a:solidFill>
              </a:rPr>
              <a:t>84k channels</a:t>
            </a:r>
          </a:p>
          <a:p>
            <a:pPr marL="171450" indent="-171450" eaLnBrk="1" hangingPunct="1">
              <a:spcBef>
                <a:spcPct val="60000"/>
              </a:spcBef>
            </a:pPr>
            <a:r>
              <a:rPr lang="en-US" sz="1400" b="1" smtClean="0">
                <a:solidFill>
                  <a:schemeClr val="tx1"/>
                </a:solidFill>
              </a:rPr>
              <a:t>10 bits ADC r/o</a:t>
            </a:r>
          </a:p>
          <a:p>
            <a:pPr marL="171450" indent="-171450" eaLnBrk="1" hangingPunct="1">
              <a:spcBef>
                <a:spcPct val="60000"/>
              </a:spcBef>
            </a:pPr>
            <a:r>
              <a:rPr lang="en-US" sz="1400" b="1" smtClean="0">
                <a:solidFill>
                  <a:schemeClr val="tx1"/>
                </a:solidFill>
              </a:rPr>
              <a:t>Local thr. comparison and 0 suppression</a:t>
            </a:r>
            <a:endParaRPr lang="en-US" sz="1400" b="1" smtClean="0">
              <a:solidFill>
                <a:srgbClr val="CC3399"/>
              </a:solidFill>
            </a:endParaRPr>
          </a:p>
        </p:txBody>
      </p:sp>
      <p:pic>
        <p:nvPicPr>
          <p:cNvPr id="38921" name="Picture 4" descr="rich_massimo"/>
          <p:cNvPicPr>
            <a:picLocks noChangeAspect="1" noChangeArrowheads="1"/>
          </p:cNvPicPr>
          <p:nvPr/>
        </p:nvPicPr>
        <p:blipFill>
          <a:blip r:embed="rId3"/>
          <a:srcRect t="39226" r="49434"/>
          <a:stretch>
            <a:fillRect/>
          </a:stretch>
        </p:blipFill>
        <p:spPr bwMode="auto">
          <a:xfrm>
            <a:off x="2338388" y="914400"/>
            <a:ext cx="4029075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2" name="Picture 5" descr="rich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96013" y="76200"/>
            <a:ext cx="2571750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3" name="Picture 6" descr="rich_fron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96013" y="2500313"/>
            <a:ext cx="2719387" cy="36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9384" name="Text Box 8"/>
          <p:cNvSpPr txBox="1">
            <a:spLocks noChangeArrowheads="1"/>
          </p:cNvSpPr>
          <p:nvPr/>
        </p:nvSpPr>
        <p:spPr bwMode="auto">
          <a:xfrm>
            <a:off x="247650" y="5443538"/>
            <a:ext cx="556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i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6 eV &lt; E</a:t>
            </a:r>
            <a:r>
              <a:rPr lang="en-US" sz="2400" i="0" baseline="-2500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g </a:t>
            </a:r>
            <a:r>
              <a:rPr lang="en-US" sz="2400" i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&lt; 7.5 eV  =&gt;  high gas purity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/>
              <a:t>24 aprile 2009</a:t>
            </a:r>
          </a:p>
        </p:txBody>
      </p:sp>
      <p:sp>
        <p:nvSpPr>
          <p:cNvPr id="3993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Silvia DALLA TORRE    (INFN Trieste)</a:t>
            </a:r>
          </a:p>
        </p:txBody>
      </p:sp>
      <p:sp>
        <p:nvSpPr>
          <p:cNvPr id="3994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0E47EAB-E4CD-43BA-A1FF-CFF2FAE348FD}" type="slidenum">
              <a:rPr lang="en-US"/>
              <a:pPr/>
              <a:t>25</a:t>
            </a:fld>
            <a:endParaRPr lang="en-US"/>
          </a:p>
        </p:txBody>
      </p:sp>
      <p:sp>
        <p:nvSpPr>
          <p:cNvPr id="322562" name="Rectangle 2"/>
          <p:cNvSpPr>
            <a:spLocks noGrp="1" noChangeArrowheads="1"/>
          </p:cNvSpPr>
          <p:nvPr>
            <p:ph type="title"/>
          </p:nvPr>
        </p:nvSpPr>
        <p:spPr>
          <a:xfrm>
            <a:off x="1133475" y="0"/>
            <a:ext cx="5448300" cy="1362075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COMPASS RICH-1</a:t>
            </a:r>
          </a:p>
        </p:txBody>
      </p:sp>
      <p:sp>
        <p:nvSpPr>
          <p:cNvPr id="399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0025" y="1265238"/>
            <a:ext cx="3943350" cy="52514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en-US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800" smtClean="0"/>
              <a:t>requirements: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800" smtClean="0"/>
          </a:p>
          <a:p>
            <a:pPr eaLnBrk="1" hangingPunct="1">
              <a:lnSpc>
                <a:spcPct val="80000"/>
              </a:lnSpc>
            </a:pPr>
            <a:r>
              <a:rPr lang="en-US" sz="1800" smtClean="0">
                <a:solidFill>
                  <a:srgbClr val="CC3300"/>
                </a:solidFill>
              </a:rPr>
              <a:t>hadron PID up to ~45 GeV/c</a:t>
            </a:r>
            <a:endParaRPr lang="en-US" sz="1800" smtClean="0"/>
          </a:p>
          <a:p>
            <a:pPr eaLnBrk="1" hangingPunct="1">
              <a:lnSpc>
                <a:spcPct val="80000"/>
              </a:lnSpc>
            </a:pPr>
            <a:r>
              <a:rPr lang="en-US" sz="1800" smtClean="0"/>
              <a:t>LARGE acceptance (large size):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800" smtClean="0"/>
              <a:t>                 H: 500 mrad     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800" smtClean="0"/>
              <a:t>                 V: 400 mrad                  </a:t>
            </a:r>
          </a:p>
          <a:p>
            <a:pPr eaLnBrk="1" hangingPunct="1">
              <a:lnSpc>
                <a:spcPct val="80000"/>
              </a:lnSpc>
            </a:pPr>
            <a:r>
              <a:rPr lang="en-US" sz="1800" smtClean="0">
                <a:solidFill>
                  <a:srgbClr val="33CC33"/>
                </a:solidFill>
              </a:rPr>
              <a:t>able to stand trigger rates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800" smtClean="0">
                <a:solidFill>
                  <a:srgbClr val="33CC33"/>
                </a:solidFill>
              </a:rPr>
              <a:t>         up to 20 KHz</a:t>
            </a:r>
          </a:p>
          <a:p>
            <a:pPr eaLnBrk="1" hangingPunct="1">
              <a:lnSpc>
                <a:spcPct val="80000"/>
              </a:lnSpc>
            </a:pPr>
            <a:r>
              <a:rPr lang="en-US" sz="1800" smtClean="0">
                <a:solidFill>
                  <a:srgbClr val="CC00CC"/>
                </a:solidFill>
              </a:rPr>
              <a:t>beam rates up to 4</a:t>
            </a:r>
            <a:r>
              <a:rPr lang="en-US" sz="1800" smtClean="0">
                <a:solidFill>
                  <a:srgbClr val="CC00CC"/>
                </a:solidFill>
                <a:cs typeface="Arial" pitchFamily="34" charset="0"/>
              </a:rPr>
              <a:t>∙</a:t>
            </a:r>
            <a:r>
              <a:rPr lang="en-US" sz="1800" smtClean="0">
                <a:solidFill>
                  <a:srgbClr val="CC00CC"/>
                </a:solidFill>
              </a:rPr>
              <a:t>10</a:t>
            </a:r>
            <a:r>
              <a:rPr lang="en-US" sz="1800" baseline="30000" smtClean="0">
                <a:solidFill>
                  <a:srgbClr val="CC00CC"/>
                </a:solidFill>
              </a:rPr>
              <a:t>7</a:t>
            </a:r>
            <a:r>
              <a:rPr lang="en-US" sz="1800" smtClean="0">
                <a:solidFill>
                  <a:srgbClr val="CC00CC"/>
                </a:solidFill>
              </a:rPr>
              <a:t> Hz</a:t>
            </a:r>
          </a:p>
          <a:p>
            <a:pPr eaLnBrk="1" hangingPunct="1">
              <a:lnSpc>
                <a:spcPct val="80000"/>
              </a:lnSpc>
            </a:pPr>
            <a:r>
              <a:rPr lang="en-US" sz="1800" smtClean="0">
                <a:solidFill>
                  <a:schemeClr val="tx1"/>
                </a:solidFill>
              </a:rPr>
              <a:t>minimize material in the acceptance</a:t>
            </a:r>
          </a:p>
          <a:p>
            <a:pPr eaLnBrk="1" hangingPunct="1">
              <a:lnSpc>
                <a:spcPct val="80000"/>
              </a:lnSpc>
            </a:pPr>
            <a:endParaRPr lang="en-US" sz="1800" smtClean="0">
              <a:solidFill>
                <a:srgbClr val="CC00CC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800" smtClean="0"/>
              <a:t> </a:t>
            </a:r>
            <a:r>
              <a:rPr lang="en-US" sz="1800" smtClean="0">
                <a:solidFill>
                  <a:schemeClr val="hlink"/>
                </a:solidFill>
              </a:rPr>
              <a:t>detector designed in 1996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800" smtClean="0"/>
          </a:p>
          <a:p>
            <a:pPr eaLnBrk="1" hangingPunct="1">
              <a:lnSpc>
                <a:spcPct val="80000"/>
              </a:lnSpc>
            </a:pPr>
            <a:r>
              <a:rPr lang="en-US" sz="1800" smtClean="0">
                <a:solidFill>
                  <a:srgbClr val="3333CC"/>
                </a:solidFill>
              </a:rPr>
              <a:t>PROJECT COST   :    ~ 3 M €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800" smtClean="0">
              <a:solidFill>
                <a:srgbClr val="3333CC"/>
              </a:solidFill>
            </a:endParaRPr>
          </a:p>
        </p:txBody>
      </p:sp>
      <p:sp>
        <p:nvSpPr>
          <p:cNvPr id="322564" name="Text Box 4"/>
          <p:cNvSpPr txBox="1">
            <a:spLocks noChangeArrowheads="1"/>
          </p:cNvSpPr>
          <p:nvPr/>
        </p:nvSpPr>
        <p:spPr bwMode="auto">
          <a:xfrm>
            <a:off x="7267575" y="4856163"/>
            <a:ext cx="1011238" cy="542925"/>
          </a:xfrm>
          <a:prstGeom prst="rect">
            <a:avLst/>
          </a:prstGeom>
          <a:solidFill>
            <a:srgbClr val="66FFFF"/>
          </a:solidFill>
          <a:ln w="9525">
            <a:solidFill>
              <a:srgbClr val="0033CC"/>
            </a:solidFill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 eaLnBrk="0" hangingPunct="0">
              <a:lnSpc>
                <a:spcPct val="90000"/>
              </a:lnSpc>
              <a:defRPr/>
            </a:pPr>
            <a:r>
              <a:rPr lang="en-US" sz="1600" b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rPr>
              <a:t>radiator:</a:t>
            </a:r>
          </a:p>
          <a:p>
            <a:pPr algn="l" eaLnBrk="0" hangingPunct="0">
              <a:lnSpc>
                <a:spcPct val="90000"/>
              </a:lnSpc>
              <a:defRPr/>
            </a:pPr>
            <a:r>
              <a:rPr lang="en-US" sz="1600" b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rPr>
              <a:t>C</a:t>
            </a:r>
            <a:r>
              <a:rPr lang="en-US" sz="2000" b="1" baseline="-2500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rPr>
              <a:t>4</a:t>
            </a:r>
            <a:r>
              <a:rPr lang="en-US" sz="1600" b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rPr>
              <a:t>F</a:t>
            </a:r>
            <a:r>
              <a:rPr lang="en-US" sz="2000" b="1" baseline="-2500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rPr>
              <a:t>10</a:t>
            </a:r>
          </a:p>
        </p:txBody>
      </p:sp>
      <p:grpSp>
        <p:nvGrpSpPr>
          <p:cNvPr id="39946" name="Group 5"/>
          <p:cNvGrpSpPr>
            <a:grpSpLocks/>
          </p:cNvGrpSpPr>
          <p:nvPr/>
        </p:nvGrpSpPr>
        <p:grpSpPr bwMode="auto">
          <a:xfrm>
            <a:off x="4841875" y="1593850"/>
            <a:ext cx="4302125" cy="4470400"/>
            <a:chOff x="2558" y="1016"/>
            <a:chExt cx="2935" cy="2816"/>
          </a:xfrm>
        </p:grpSpPr>
        <p:pic>
          <p:nvPicPr>
            <p:cNvPr id="39957" name="Picture 6" descr="rich1_artistic_tran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168" y="1174"/>
              <a:ext cx="2265" cy="26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2567" name="Line 7"/>
            <p:cNvSpPr>
              <a:spLocks noChangeShapeType="1"/>
            </p:cNvSpPr>
            <p:nvPr/>
          </p:nvSpPr>
          <p:spPr bwMode="auto">
            <a:xfrm flipV="1">
              <a:off x="2864" y="1072"/>
              <a:ext cx="704" cy="4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22568" name="Line 8"/>
            <p:cNvSpPr>
              <a:spLocks noChangeShapeType="1"/>
            </p:cNvSpPr>
            <p:nvPr/>
          </p:nvSpPr>
          <p:spPr bwMode="auto">
            <a:xfrm>
              <a:off x="3648" y="1016"/>
              <a:ext cx="1601" cy="91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22569" name="Line 9"/>
            <p:cNvSpPr>
              <a:spLocks noChangeShapeType="1"/>
            </p:cNvSpPr>
            <p:nvPr/>
          </p:nvSpPr>
          <p:spPr bwMode="auto">
            <a:xfrm>
              <a:off x="5232" y="2000"/>
              <a:ext cx="8" cy="152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22570" name="Text Box 10"/>
            <p:cNvSpPr txBox="1">
              <a:spLocks noChangeArrowheads="1"/>
            </p:cNvSpPr>
            <p:nvPr/>
          </p:nvSpPr>
          <p:spPr bwMode="auto">
            <a:xfrm rot="5400000">
              <a:off x="5182" y="2575"/>
              <a:ext cx="39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>
                <a:lnSpc>
                  <a:spcPct val="90000"/>
                </a:lnSpc>
                <a:defRPr/>
              </a:pPr>
              <a:r>
                <a:rPr lang="en-US" sz="2000" b="1" i="0">
                  <a:solidFill>
                    <a:srgbClr val="CC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5 m</a:t>
              </a:r>
            </a:p>
          </p:txBody>
        </p:sp>
        <p:sp>
          <p:nvSpPr>
            <p:cNvPr id="322571" name="Text Box 11"/>
            <p:cNvSpPr txBox="1">
              <a:spLocks noChangeArrowheads="1"/>
            </p:cNvSpPr>
            <p:nvPr/>
          </p:nvSpPr>
          <p:spPr bwMode="auto">
            <a:xfrm rot="1749544">
              <a:off x="4325" y="1215"/>
              <a:ext cx="39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>
                <a:lnSpc>
                  <a:spcPct val="90000"/>
                </a:lnSpc>
                <a:defRPr/>
              </a:pPr>
              <a:r>
                <a:rPr lang="en-US" sz="2000" b="1" i="0">
                  <a:solidFill>
                    <a:srgbClr val="CC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6 m</a:t>
              </a:r>
            </a:p>
          </p:txBody>
        </p:sp>
        <p:sp>
          <p:nvSpPr>
            <p:cNvPr id="322572" name="Text Box 12"/>
            <p:cNvSpPr txBox="1">
              <a:spLocks noChangeArrowheads="1"/>
            </p:cNvSpPr>
            <p:nvPr/>
          </p:nvSpPr>
          <p:spPr bwMode="auto">
            <a:xfrm rot="-1887096">
              <a:off x="2958" y="1055"/>
              <a:ext cx="39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>
                <a:lnSpc>
                  <a:spcPct val="90000"/>
                </a:lnSpc>
                <a:defRPr/>
              </a:pPr>
              <a:r>
                <a:rPr lang="en-US" sz="2000" b="1" i="0">
                  <a:solidFill>
                    <a:srgbClr val="CC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3 m</a:t>
              </a:r>
            </a:p>
          </p:txBody>
        </p:sp>
        <p:sp>
          <p:nvSpPr>
            <p:cNvPr id="322573" name="Text Box 13"/>
            <p:cNvSpPr txBox="1">
              <a:spLocks noChangeArrowheads="1"/>
            </p:cNvSpPr>
            <p:nvPr/>
          </p:nvSpPr>
          <p:spPr bwMode="auto">
            <a:xfrm>
              <a:off x="2558" y="2419"/>
              <a:ext cx="762" cy="481"/>
            </a:xfrm>
            <a:prstGeom prst="rect">
              <a:avLst/>
            </a:prstGeom>
            <a:solidFill>
              <a:srgbClr val="66FFFF"/>
            </a:solidFill>
            <a:ln w="9525">
              <a:solidFill>
                <a:srgbClr val="0000CC"/>
              </a:solidFill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>
                <a:lnSpc>
                  <a:spcPct val="90000"/>
                </a:lnSpc>
                <a:defRPr/>
              </a:pPr>
              <a:r>
                <a:rPr lang="en-US" sz="1600" b="1" i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itchFamily="34" charset="0"/>
                </a:rPr>
                <a:t>photon </a:t>
              </a:r>
            </a:p>
            <a:p>
              <a:pPr algn="l" eaLnBrk="0" hangingPunct="0">
                <a:lnSpc>
                  <a:spcPct val="90000"/>
                </a:lnSpc>
                <a:defRPr/>
              </a:pPr>
              <a:r>
                <a:rPr lang="en-US" sz="1600" b="1" i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itchFamily="34" charset="0"/>
                </a:rPr>
                <a:t>detectors:</a:t>
              </a:r>
            </a:p>
            <a:p>
              <a:pPr algn="l" eaLnBrk="0" hangingPunct="0">
                <a:lnSpc>
                  <a:spcPct val="90000"/>
                </a:lnSpc>
                <a:defRPr/>
              </a:pPr>
              <a:r>
                <a:rPr lang="en-US" sz="1600" b="1" i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itchFamily="34" charset="0"/>
                </a:rPr>
                <a:t>CsI MWPC</a:t>
              </a:r>
            </a:p>
          </p:txBody>
        </p:sp>
        <p:sp>
          <p:nvSpPr>
            <p:cNvPr id="322574" name="Text Box 14"/>
            <p:cNvSpPr txBox="1">
              <a:spLocks noChangeArrowheads="1"/>
            </p:cNvSpPr>
            <p:nvPr/>
          </p:nvSpPr>
          <p:spPr bwMode="auto">
            <a:xfrm>
              <a:off x="4582" y="2315"/>
              <a:ext cx="500" cy="342"/>
            </a:xfrm>
            <a:prstGeom prst="rect">
              <a:avLst/>
            </a:prstGeom>
            <a:solidFill>
              <a:srgbClr val="66FFFF"/>
            </a:solidFill>
            <a:ln w="9525">
              <a:solidFill>
                <a:srgbClr val="0000CC"/>
              </a:solidFill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>
                <a:lnSpc>
                  <a:spcPct val="90000"/>
                </a:lnSpc>
                <a:defRPr/>
              </a:pPr>
              <a:r>
                <a:rPr lang="en-US" sz="1600" b="1" i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itchFamily="34" charset="0"/>
                </a:rPr>
                <a:t>mirror</a:t>
              </a:r>
            </a:p>
            <a:p>
              <a:pPr algn="l" eaLnBrk="0" hangingPunct="0">
                <a:lnSpc>
                  <a:spcPct val="90000"/>
                </a:lnSpc>
                <a:defRPr/>
              </a:pPr>
              <a:r>
                <a:rPr lang="en-US" sz="1600" b="1" i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itchFamily="34" charset="0"/>
                </a:rPr>
                <a:t>wall</a:t>
              </a:r>
            </a:p>
          </p:txBody>
        </p:sp>
        <p:sp>
          <p:nvSpPr>
            <p:cNvPr id="322575" name="Line 15"/>
            <p:cNvSpPr>
              <a:spLocks noChangeShapeType="1"/>
            </p:cNvSpPr>
            <p:nvPr/>
          </p:nvSpPr>
          <p:spPr bwMode="auto">
            <a:xfrm flipV="1">
              <a:off x="3272" y="2248"/>
              <a:ext cx="208" cy="3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22576" name="Line 16"/>
            <p:cNvSpPr>
              <a:spLocks noChangeShapeType="1"/>
            </p:cNvSpPr>
            <p:nvPr/>
          </p:nvSpPr>
          <p:spPr bwMode="auto">
            <a:xfrm>
              <a:off x="3264" y="2616"/>
              <a:ext cx="208" cy="7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22577" name="Text Box 17"/>
            <p:cNvSpPr txBox="1">
              <a:spLocks noChangeArrowheads="1"/>
            </p:cNvSpPr>
            <p:nvPr/>
          </p:nvSpPr>
          <p:spPr bwMode="auto">
            <a:xfrm>
              <a:off x="3581" y="1499"/>
              <a:ext cx="511" cy="203"/>
            </a:xfrm>
            <a:prstGeom prst="rect">
              <a:avLst/>
            </a:prstGeom>
            <a:solidFill>
              <a:srgbClr val="66FFFF"/>
            </a:solidFill>
            <a:ln w="9525">
              <a:solidFill>
                <a:srgbClr val="0000CC"/>
              </a:solidFill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>
                <a:lnSpc>
                  <a:spcPct val="90000"/>
                </a:lnSpc>
                <a:defRPr/>
              </a:pPr>
              <a:r>
                <a:rPr lang="en-US" sz="1600" b="1" i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itchFamily="34" charset="0"/>
                </a:rPr>
                <a:t>vessel</a:t>
              </a:r>
            </a:p>
          </p:txBody>
        </p:sp>
        <p:sp>
          <p:nvSpPr>
            <p:cNvPr id="322578" name="Text Box 18"/>
            <p:cNvSpPr txBox="1">
              <a:spLocks noChangeArrowheads="1"/>
            </p:cNvSpPr>
            <p:nvPr/>
          </p:nvSpPr>
          <p:spPr bwMode="auto">
            <a:xfrm>
              <a:off x="4158" y="3131"/>
              <a:ext cx="690" cy="342"/>
            </a:xfrm>
            <a:prstGeom prst="rect">
              <a:avLst/>
            </a:prstGeom>
            <a:solidFill>
              <a:srgbClr val="66FFFF"/>
            </a:solidFill>
            <a:ln w="9525">
              <a:solidFill>
                <a:srgbClr val="0033CC"/>
              </a:solidFill>
              <a:miter lim="800000"/>
              <a:headEnd/>
              <a:tailEnd/>
            </a:ln>
            <a:effectLst/>
          </p:spPr>
          <p:txBody>
            <a:bodyPr lIns="92075" tIns="46038" rIns="92075" bIns="46038">
              <a:spAutoFit/>
            </a:bodyPr>
            <a:lstStyle/>
            <a:p>
              <a:pPr algn="l" eaLnBrk="0" hangingPunct="0">
                <a:lnSpc>
                  <a:spcPct val="90000"/>
                </a:lnSpc>
                <a:defRPr/>
              </a:pPr>
              <a:r>
                <a:rPr lang="en-US" sz="1600" b="1">
                  <a:solidFill>
                    <a:srgbClr val="0033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itchFamily="34" charset="0"/>
                </a:rPr>
                <a:t>radiator:</a:t>
              </a:r>
            </a:p>
            <a:p>
              <a:pPr algn="l" eaLnBrk="0" hangingPunct="0">
                <a:lnSpc>
                  <a:spcPct val="90000"/>
                </a:lnSpc>
                <a:defRPr/>
              </a:pPr>
              <a:r>
                <a:rPr lang="en-US" sz="1600" b="1">
                  <a:solidFill>
                    <a:srgbClr val="0033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itchFamily="34" charset="0"/>
                </a:rPr>
                <a:t>C</a:t>
              </a:r>
              <a:r>
                <a:rPr lang="en-US" sz="2000" b="1" baseline="-25000">
                  <a:solidFill>
                    <a:srgbClr val="0033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itchFamily="34" charset="0"/>
                </a:rPr>
                <a:t>4</a:t>
              </a:r>
              <a:r>
                <a:rPr lang="en-US" sz="1600" b="1">
                  <a:solidFill>
                    <a:srgbClr val="0033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itchFamily="34" charset="0"/>
                </a:rPr>
                <a:t>F</a:t>
              </a:r>
              <a:r>
                <a:rPr lang="en-US" sz="2000" b="1" baseline="-25000">
                  <a:solidFill>
                    <a:srgbClr val="0033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itchFamily="34" charset="0"/>
                </a:rPr>
                <a:t>10</a:t>
              </a:r>
            </a:p>
          </p:txBody>
        </p:sp>
      </p:grpSp>
      <p:sp>
        <p:nvSpPr>
          <p:cNvPr id="322579" name="Freeform 19"/>
          <p:cNvSpPr>
            <a:spLocks/>
          </p:cNvSpPr>
          <p:nvPr/>
        </p:nvSpPr>
        <p:spPr bwMode="auto">
          <a:xfrm>
            <a:off x="-176213" y="2844800"/>
            <a:ext cx="7694613" cy="5626100"/>
          </a:xfrm>
          <a:custGeom>
            <a:avLst/>
            <a:gdLst/>
            <a:ahLst/>
            <a:cxnLst>
              <a:cxn ang="0">
                <a:pos x="2808" y="0"/>
              </a:cxn>
              <a:cxn ang="0">
                <a:pos x="3272" y="2168"/>
              </a:cxn>
              <a:cxn ang="0">
                <a:pos x="5112" y="1680"/>
              </a:cxn>
              <a:cxn ang="0">
                <a:pos x="4096" y="2248"/>
              </a:cxn>
              <a:cxn ang="0">
                <a:pos x="816" y="3360"/>
              </a:cxn>
              <a:cxn ang="0">
                <a:pos x="0" y="3352"/>
              </a:cxn>
            </a:cxnLst>
            <a:rect l="0" t="0" r="r" b="b"/>
            <a:pathLst>
              <a:path w="5249" h="3544">
                <a:moveTo>
                  <a:pt x="2808" y="0"/>
                </a:moveTo>
                <a:cubicBezTo>
                  <a:pt x="2848" y="944"/>
                  <a:pt x="2888" y="1888"/>
                  <a:pt x="3272" y="2168"/>
                </a:cubicBezTo>
                <a:cubicBezTo>
                  <a:pt x="3656" y="2448"/>
                  <a:pt x="4975" y="1667"/>
                  <a:pt x="5112" y="1680"/>
                </a:cubicBezTo>
                <a:cubicBezTo>
                  <a:pt x="5249" y="1693"/>
                  <a:pt x="4812" y="1968"/>
                  <a:pt x="4096" y="2248"/>
                </a:cubicBezTo>
                <a:cubicBezTo>
                  <a:pt x="3380" y="2528"/>
                  <a:pt x="1499" y="3176"/>
                  <a:pt x="816" y="3360"/>
                </a:cubicBezTo>
                <a:cubicBezTo>
                  <a:pt x="133" y="3544"/>
                  <a:pt x="136" y="3353"/>
                  <a:pt x="0" y="3352"/>
                </a:cubicBezTo>
              </a:path>
            </a:pathLst>
          </a:custGeom>
          <a:noFill/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lIns="92075" tIns="46038" rIns="92075" bIns="46038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2580" name="Freeform 20"/>
          <p:cNvSpPr>
            <a:spLocks/>
          </p:cNvSpPr>
          <p:nvPr/>
        </p:nvSpPr>
        <p:spPr bwMode="auto">
          <a:xfrm>
            <a:off x="3328988" y="2876550"/>
            <a:ext cx="1482725" cy="1143000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177" y="384"/>
              </a:cxn>
              <a:cxn ang="0">
                <a:pos x="1065" y="600"/>
              </a:cxn>
            </a:cxnLst>
            <a:rect l="0" t="0" r="r" b="b"/>
            <a:pathLst>
              <a:path w="1065" h="600">
                <a:moveTo>
                  <a:pt x="1" y="0"/>
                </a:moveTo>
                <a:cubicBezTo>
                  <a:pt x="0" y="142"/>
                  <a:pt x="0" y="284"/>
                  <a:pt x="177" y="384"/>
                </a:cubicBezTo>
                <a:cubicBezTo>
                  <a:pt x="354" y="484"/>
                  <a:pt x="917" y="564"/>
                  <a:pt x="1065" y="600"/>
                </a:cubicBezTo>
              </a:path>
            </a:pathLst>
          </a:custGeom>
          <a:noFill/>
          <a:ln w="28575" cap="flat" cmpd="sng">
            <a:solidFill>
              <a:schemeClr val="hlink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92075" tIns="46038" rIns="92075" bIns="46038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2581" name="Freeform 21"/>
          <p:cNvSpPr>
            <a:spLocks/>
          </p:cNvSpPr>
          <p:nvPr/>
        </p:nvSpPr>
        <p:spPr bwMode="auto">
          <a:xfrm>
            <a:off x="3430588" y="3968750"/>
            <a:ext cx="1406525" cy="11731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00" y="480"/>
              </a:cxn>
              <a:cxn ang="0">
                <a:pos x="720" y="112"/>
              </a:cxn>
            </a:cxnLst>
            <a:rect l="0" t="0" r="r" b="b"/>
            <a:pathLst>
              <a:path w="720" h="499">
                <a:moveTo>
                  <a:pt x="0" y="0"/>
                </a:moveTo>
                <a:cubicBezTo>
                  <a:pt x="40" y="230"/>
                  <a:pt x="80" y="461"/>
                  <a:pt x="200" y="480"/>
                </a:cubicBezTo>
                <a:cubicBezTo>
                  <a:pt x="320" y="499"/>
                  <a:pt x="633" y="173"/>
                  <a:pt x="720" y="112"/>
                </a:cubicBezTo>
              </a:path>
            </a:pathLst>
          </a:custGeom>
          <a:noFill/>
          <a:ln w="28575" cap="flat" cmpd="sng">
            <a:solidFill>
              <a:schemeClr val="hlink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92075" tIns="46038" rIns="92075" bIns="46038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2582" name="Freeform 22"/>
          <p:cNvSpPr>
            <a:spLocks/>
          </p:cNvSpPr>
          <p:nvPr/>
        </p:nvSpPr>
        <p:spPr bwMode="auto">
          <a:xfrm>
            <a:off x="3870325" y="4648200"/>
            <a:ext cx="1066800" cy="1354138"/>
          </a:xfrm>
          <a:custGeom>
            <a:avLst/>
            <a:gdLst/>
            <a:ahLst/>
            <a:cxnLst>
              <a:cxn ang="0">
                <a:pos x="0" y="736"/>
              </a:cxn>
              <a:cxn ang="0">
                <a:pos x="504" y="640"/>
              </a:cxn>
              <a:cxn ang="0">
                <a:pos x="728" y="0"/>
              </a:cxn>
            </a:cxnLst>
            <a:rect l="0" t="0" r="r" b="b"/>
            <a:pathLst>
              <a:path w="728" h="763">
                <a:moveTo>
                  <a:pt x="0" y="736"/>
                </a:moveTo>
                <a:cubicBezTo>
                  <a:pt x="191" y="749"/>
                  <a:pt x="383" y="763"/>
                  <a:pt x="504" y="640"/>
                </a:cubicBezTo>
                <a:cubicBezTo>
                  <a:pt x="625" y="517"/>
                  <a:pt x="691" y="107"/>
                  <a:pt x="728" y="0"/>
                </a:cubicBezTo>
              </a:path>
            </a:pathLst>
          </a:custGeom>
          <a:noFill/>
          <a:ln w="28575" cap="flat" cmpd="sng">
            <a:solidFill>
              <a:schemeClr val="hlink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92075" tIns="46038" rIns="92075" bIns="46038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2583" name="Freeform 23"/>
          <p:cNvSpPr>
            <a:spLocks/>
          </p:cNvSpPr>
          <p:nvPr/>
        </p:nvSpPr>
        <p:spPr bwMode="auto">
          <a:xfrm rot="360567">
            <a:off x="3573463" y="896938"/>
            <a:ext cx="3917950" cy="3629025"/>
          </a:xfrm>
          <a:custGeom>
            <a:avLst/>
            <a:gdLst/>
            <a:ahLst/>
            <a:cxnLst>
              <a:cxn ang="0">
                <a:pos x="0" y="1129"/>
              </a:cxn>
              <a:cxn ang="0">
                <a:pos x="792" y="305"/>
              </a:cxn>
              <a:cxn ang="0">
                <a:pos x="2152" y="369"/>
              </a:cxn>
              <a:cxn ang="0">
                <a:pos x="2304" y="2521"/>
              </a:cxn>
            </a:cxnLst>
            <a:rect l="0" t="0" r="r" b="b"/>
            <a:pathLst>
              <a:path w="2404" h="2521">
                <a:moveTo>
                  <a:pt x="0" y="1129"/>
                </a:moveTo>
                <a:cubicBezTo>
                  <a:pt x="216" y="780"/>
                  <a:pt x="433" y="432"/>
                  <a:pt x="792" y="305"/>
                </a:cubicBezTo>
                <a:cubicBezTo>
                  <a:pt x="1151" y="178"/>
                  <a:pt x="1900" y="0"/>
                  <a:pt x="2152" y="369"/>
                </a:cubicBezTo>
                <a:cubicBezTo>
                  <a:pt x="2404" y="738"/>
                  <a:pt x="2354" y="1629"/>
                  <a:pt x="2304" y="2521"/>
                </a:cubicBezTo>
              </a:path>
            </a:pathLst>
          </a:custGeom>
          <a:noFill/>
          <a:ln w="28575" cap="flat" cmpd="sng">
            <a:solidFill>
              <a:srgbClr val="FF00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92075" tIns="46038" rIns="92075" bIns="46038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2584" name="Text Box 24"/>
          <p:cNvSpPr txBox="1">
            <a:spLocks noChangeArrowheads="1"/>
          </p:cNvSpPr>
          <p:nvPr/>
        </p:nvSpPr>
        <p:spPr bwMode="auto">
          <a:xfrm>
            <a:off x="4843463" y="5646738"/>
            <a:ext cx="1371600" cy="782637"/>
          </a:xfrm>
          <a:prstGeom prst="rect">
            <a:avLst/>
          </a:prstGeom>
          <a:solidFill>
            <a:srgbClr val="66FFFF"/>
          </a:solidFill>
          <a:ln w="2857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 eaLnBrk="0" hangingPunct="0">
              <a:lnSpc>
                <a:spcPct val="90000"/>
              </a:lnSpc>
              <a:defRPr/>
            </a:pPr>
            <a:r>
              <a:rPr lang="en-US" sz="1600" b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rPr>
              <a:t>detection of </a:t>
            </a:r>
          </a:p>
          <a:p>
            <a:pPr algn="l" eaLnBrk="0" hangingPunct="0">
              <a:lnSpc>
                <a:spcPct val="90000"/>
              </a:lnSpc>
              <a:defRPr/>
            </a:pPr>
            <a:r>
              <a:rPr lang="en-US" sz="16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rPr>
              <a:t>VUV</a:t>
            </a:r>
            <a:r>
              <a:rPr lang="en-US" sz="1600" b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rPr>
              <a:t> photons</a:t>
            </a:r>
          </a:p>
          <a:p>
            <a:pPr algn="l" eaLnBrk="0" hangingPunct="0">
              <a:lnSpc>
                <a:spcPct val="90000"/>
              </a:lnSpc>
              <a:defRPr/>
            </a:pPr>
            <a:r>
              <a:rPr lang="en-US" sz="1600" b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rPr>
              <a:t>(165-200 nm)</a:t>
            </a:r>
          </a:p>
        </p:txBody>
      </p:sp>
      <p:sp>
        <p:nvSpPr>
          <p:cNvPr id="322585" name="AutoShape 25"/>
          <p:cNvSpPr>
            <a:spLocks noChangeArrowheads="1"/>
          </p:cNvSpPr>
          <p:nvPr/>
        </p:nvSpPr>
        <p:spPr bwMode="auto">
          <a:xfrm>
            <a:off x="5119688" y="4670425"/>
            <a:ext cx="542925" cy="892175"/>
          </a:xfrm>
          <a:prstGeom prst="downArrow">
            <a:avLst>
              <a:gd name="adj1" fmla="val 50000"/>
              <a:gd name="adj2" fmla="val 41082"/>
            </a:avLst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9525">
            <a:solidFill>
              <a:srgbClr val="0033CC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2586" name="Freeform 26"/>
          <p:cNvSpPr>
            <a:spLocks/>
          </p:cNvSpPr>
          <p:nvPr/>
        </p:nvSpPr>
        <p:spPr bwMode="auto">
          <a:xfrm>
            <a:off x="3040063" y="4533900"/>
            <a:ext cx="1790700" cy="1039813"/>
          </a:xfrm>
          <a:custGeom>
            <a:avLst/>
            <a:gdLst/>
            <a:ahLst/>
            <a:cxnLst>
              <a:cxn ang="0">
                <a:pos x="0" y="176"/>
              </a:cxn>
              <a:cxn ang="0">
                <a:pos x="392" y="600"/>
              </a:cxn>
              <a:cxn ang="0">
                <a:pos x="616" y="504"/>
              </a:cxn>
              <a:cxn ang="0">
                <a:pos x="928" y="0"/>
              </a:cxn>
            </a:cxnLst>
            <a:rect l="0" t="0" r="r" b="b"/>
            <a:pathLst>
              <a:path w="928" h="655">
                <a:moveTo>
                  <a:pt x="0" y="176"/>
                </a:moveTo>
                <a:cubicBezTo>
                  <a:pt x="144" y="360"/>
                  <a:pt x="289" y="545"/>
                  <a:pt x="392" y="600"/>
                </a:cubicBezTo>
                <a:cubicBezTo>
                  <a:pt x="495" y="655"/>
                  <a:pt x="527" y="604"/>
                  <a:pt x="616" y="504"/>
                </a:cubicBezTo>
                <a:cubicBezTo>
                  <a:pt x="705" y="404"/>
                  <a:pt x="875" y="85"/>
                  <a:pt x="928" y="0"/>
                </a:cubicBezTo>
              </a:path>
            </a:pathLst>
          </a:custGeom>
          <a:noFill/>
          <a:ln w="28575" cap="flat" cmpd="sng">
            <a:solidFill>
              <a:schemeClr val="hlink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92075" tIns="46038" rIns="92075" bIns="46038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2587" name="Text Box 27"/>
          <p:cNvSpPr txBox="1">
            <a:spLocks noChangeArrowheads="1"/>
          </p:cNvSpPr>
          <p:nvPr/>
        </p:nvSpPr>
        <p:spPr bwMode="auto">
          <a:xfrm>
            <a:off x="6670675" y="133350"/>
            <a:ext cx="2362200" cy="1042988"/>
          </a:xfrm>
          <a:prstGeom prst="rect">
            <a:avLst/>
          </a:prstGeom>
          <a:solidFill>
            <a:srgbClr val="FFFF99"/>
          </a:solidFill>
          <a:ln w="2857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 eaLnBrk="0" hangingPunct="0">
              <a:lnSpc>
                <a:spcPct val="90000"/>
              </a:lnSpc>
              <a:spcBef>
                <a:spcPct val="3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en-US" sz="1400" b="1" i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rPr>
              <a:t>Trieste: INFN, Univ. &amp; ICTP,</a:t>
            </a:r>
          </a:p>
          <a:p>
            <a:pPr algn="l" eaLnBrk="0" hangingPunct="0">
              <a:lnSpc>
                <a:spcPct val="90000"/>
              </a:lnSpc>
              <a:spcBef>
                <a:spcPct val="3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en-US" sz="1400" b="1" i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rPr>
              <a:t>Turin: INFN</a:t>
            </a:r>
            <a:r>
              <a:rPr lang="en-US" sz="1400" b="1" i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rPr>
              <a:t> </a:t>
            </a:r>
            <a:r>
              <a:rPr lang="en-US" sz="1400" b="1" i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rPr>
              <a:t>and University,</a:t>
            </a:r>
          </a:p>
          <a:p>
            <a:pPr algn="l" eaLnBrk="0" hangingPunct="0">
              <a:lnSpc>
                <a:spcPct val="90000"/>
              </a:lnSpc>
              <a:spcBef>
                <a:spcPct val="3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en-US" sz="1400" b="1" i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rPr>
              <a:t>Bielefeld University,            CERN  technical</a:t>
            </a:r>
            <a:r>
              <a:rPr lang="en-US" sz="1800" i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rPr>
              <a:t> </a:t>
            </a:r>
            <a:r>
              <a:rPr lang="en-US" sz="1400" b="1" i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rPr>
              <a:t>support</a:t>
            </a:r>
          </a:p>
        </p:txBody>
      </p:sp>
      <p:sp>
        <p:nvSpPr>
          <p:cNvPr id="39956" name="Text Box 28"/>
          <p:cNvSpPr txBox="1">
            <a:spLocks noChangeArrowheads="1"/>
          </p:cNvSpPr>
          <p:nvPr/>
        </p:nvSpPr>
        <p:spPr bwMode="auto">
          <a:xfrm>
            <a:off x="6402388" y="6134100"/>
            <a:ext cx="2005012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l" ea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sz="1400" b="1" i="0">
                <a:solidFill>
                  <a:srgbClr val="0000CC"/>
                </a:solidFill>
                <a:latin typeface="Helvetica" pitchFamily="34" charset="0"/>
              </a:rPr>
              <a:t>CsI: 5.3 m</a:t>
            </a:r>
            <a:r>
              <a:rPr lang="en-US" sz="1600" b="1" i="0" baseline="30000">
                <a:solidFill>
                  <a:srgbClr val="0000CC"/>
                </a:solidFill>
                <a:latin typeface="Helvetica" pitchFamily="34" charset="0"/>
              </a:rPr>
              <a:t>2</a:t>
            </a:r>
            <a:r>
              <a:rPr lang="en-US" sz="1400" b="1" i="0">
                <a:solidFill>
                  <a:srgbClr val="0000CC"/>
                </a:solidFill>
                <a:latin typeface="Helvetica" pitchFamily="34" charset="0"/>
              </a:rPr>
              <a:t>, 83000 pads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/>
              <a:t>24 aprile 2009</a:t>
            </a:r>
          </a:p>
        </p:txBody>
      </p:sp>
      <p:sp>
        <p:nvSpPr>
          <p:cNvPr id="4096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Silvia DALLA TORRE    (INFN Trieste)</a:t>
            </a:r>
          </a:p>
        </p:txBody>
      </p:sp>
      <p:sp>
        <p:nvSpPr>
          <p:cNvPr id="4096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CB25FE9-E182-4005-A02E-482E8D37C7C3}" type="slidenum">
              <a:rPr lang="en-US"/>
              <a:pPr/>
              <a:t>26</a:t>
            </a:fld>
            <a:endParaRPr lang="en-US"/>
          </a:p>
        </p:txBody>
      </p:sp>
      <p:pic>
        <p:nvPicPr>
          <p:cNvPr id="40965" name="Picture 2" descr="mirmech2"/>
          <p:cNvPicPr>
            <a:picLocks noChangeAspect="1" noChangeArrowheads="1"/>
          </p:cNvPicPr>
          <p:nvPr/>
        </p:nvPicPr>
        <p:blipFill>
          <a:blip r:embed="rId3"/>
          <a:srcRect l="1671" r="21060" b="8466"/>
          <a:stretch>
            <a:fillRect/>
          </a:stretch>
        </p:blipFill>
        <p:spPr bwMode="auto">
          <a:xfrm>
            <a:off x="1649413" y="1831975"/>
            <a:ext cx="2138362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3" descr="p3100069_s"/>
          <p:cNvPicPr>
            <a:picLocks noChangeAspect="1" noChangeArrowheads="1"/>
          </p:cNvPicPr>
          <p:nvPr/>
        </p:nvPicPr>
        <p:blipFill>
          <a:blip r:embed="rId4"/>
          <a:srcRect l="20079" t="12047"/>
          <a:stretch>
            <a:fillRect/>
          </a:stretch>
        </p:blipFill>
        <p:spPr bwMode="auto">
          <a:xfrm>
            <a:off x="3917950" y="2663825"/>
            <a:ext cx="2536825" cy="403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7" name="Picture 4" descr="angis"/>
          <p:cNvPicPr>
            <a:picLocks noChangeAspect="1" noChangeArrowheads="1"/>
          </p:cNvPicPr>
          <p:nvPr/>
        </p:nvPicPr>
        <p:blipFill>
          <a:blip r:embed="rId5"/>
          <a:srcRect l="5536" r="14949"/>
          <a:stretch>
            <a:fillRect/>
          </a:stretch>
        </p:blipFill>
        <p:spPr bwMode="auto">
          <a:xfrm>
            <a:off x="6575425" y="2566988"/>
            <a:ext cx="2430463" cy="413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8" name="Picture 5" descr="vacuum"/>
          <p:cNvPicPr>
            <a:picLocks noChangeAspect="1" noChangeArrowheads="1"/>
          </p:cNvPicPr>
          <p:nvPr/>
        </p:nvPicPr>
        <p:blipFill>
          <a:blip r:embed="rId6"/>
          <a:srcRect r="6644"/>
          <a:stretch>
            <a:fillRect/>
          </a:stretch>
        </p:blipFill>
        <p:spPr bwMode="auto">
          <a:xfrm>
            <a:off x="6553200" y="133350"/>
            <a:ext cx="2459038" cy="227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9" name="Picture 6" descr="DSCN0360"/>
          <p:cNvPicPr>
            <a:picLocks noChangeAspect="1" noChangeArrowheads="1"/>
          </p:cNvPicPr>
          <p:nvPr/>
        </p:nvPicPr>
        <p:blipFill>
          <a:blip r:embed="rId7"/>
          <a:srcRect r="2080" b="13863"/>
          <a:stretch>
            <a:fillRect/>
          </a:stretch>
        </p:blipFill>
        <p:spPr bwMode="auto">
          <a:xfrm>
            <a:off x="1627188" y="133350"/>
            <a:ext cx="2185987" cy="156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0" name="Picture 7" descr="mirror_wall"/>
          <p:cNvPicPr>
            <a:picLocks noChangeAspect="1" noChangeArrowheads="1"/>
          </p:cNvPicPr>
          <p:nvPr/>
        </p:nvPicPr>
        <p:blipFill>
          <a:blip r:embed="rId8" cstate="print"/>
          <a:srcRect t="2223" r="1521"/>
          <a:stretch>
            <a:fillRect/>
          </a:stretch>
        </p:blipFill>
        <p:spPr bwMode="auto">
          <a:xfrm>
            <a:off x="149225" y="4046538"/>
            <a:ext cx="3633788" cy="267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1" name="Picture 8" descr="glovebox2"/>
          <p:cNvPicPr>
            <a:picLocks noChangeAspect="1" noChangeArrowheads="1"/>
          </p:cNvPicPr>
          <p:nvPr/>
        </p:nvPicPr>
        <p:blipFill>
          <a:blip r:embed="rId9"/>
          <a:srcRect l="6686" r="8482"/>
          <a:stretch>
            <a:fillRect/>
          </a:stretch>
        </p:blipFill>
        <p:spPr bwMode="auto">
          <a:xfrm>
            <a:off x="3914775" y="133350"/>
            <a:ext cx="2503488" cy="239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2" name="Picture 9" descr="testQuarzi4"/>
          <p:cNvPicPr>
            <a:picLocks noChangeAspect="1" noChangeArrowheads="1"/>
          </p:cNvPicPr>
          <p:nvPr/>
        </p:nvPicPr>
        <p:blipFill>
          <a:blip r:embed="rId10"/>
          <a:srcRect l="22731" t="3899" r="9940" b="7686"/>
          <a:stretch>
            <a:fillRect/>
          </a:stretch>
        </p:blipFill>
        <p:spPr bwMode="auto">
          <a:xfrm>
            <a:off x="111125" y="136525"/>
            <a:ext cx="1387475" cy="158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3" name="Picture 10" descr="photo_rad_gas_syst"/>
          <p:cNvPicPr>
            <a:picLocks noChangeAspect="1" noChangeArrowheads="1"/>
          </p:cNvPicPr>
          <p:nvPr/>
        </p:nvPicPr>
        <p:blipFill>
          <a:blip r:embed="rId11"/>
          <a:srcRect l="28143" t="62009" r="30496"/>
          <a:stretch>
            <a:fillRect/>
          </a:stretch>
        </p:blipFill>
        <p:spPr bwMode="auto">
          <a:xfrm>
            <a:off x="130175" y="1830388"/>
            <a:ext cx="1420813" cy="208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/>
              <a:t>24 aprile 2009</a:t>
            </a:r>
          </a:p>
        </p:txBody>
      </p:sp>
      <p:sp>
        <p:nvSpPr>
          <p:cNvPr id="4198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Silvia DALLA TORRE    (INFN Trieste)</a:t>
            </a:r>
          </a:p>
        </p:txBody>
      </p:sp>
      <p:sp>
        <p:nvSpPr>
          <p:cNvPr id="4198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E70F27D-AF37-4A90-B8EF-404A7811FA44}" type="slidenum">
              <a:rPr lang="en-US"/>
              <a:pPr/>
              <a:t>27</a:t>
            </a:fld>
            <a:endParaRPr lang="en-US"/>
          </a:p>
        </p:txBody>
      </p:sp>
      <p:sp>
        <p:nvSpPr>
          <p:cNvPr id="326658" name="Rectangle 2"/>
          <p:cNvSpPr>
            <a:spLocks noGrp="1" noChangeArrowheads="1"/>
          </p:cNvSpPr>
          <p:nvPr>
            <p:ph type="title"/>
          </p:nvPr>
        </p:nvSpPr>
        <p:spPr>
          <a:xfrm>
            <a:off x="950913" y="152400"/>
            <a:ext cx="6759575" cy="75565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smtClean="0">
                <a:solidFill>
                  <a:schemeClr val="tx1"/>
                </a:solidFill>
              </a:rPr>
              <a:t>COMPASS RICH-1 performances</a:t>
            </a:r>
          </a:p>
        </p:txBody>
      </p:sp>
      <p:grpSp>
        <p:nvGrpSpPr>
          <p:cNvPr id="41992" name="Group 3"/>
          <p:cNvGrpSpPr>
            <a:grpSpLocks/>
          </p:cNvGrpSpPr>
          <p:nvPr/>
        </p:nvGrpSpPr>
        <p:grpSpPr bwMode="auto">
          <a:xfrm>
            <a:off x="290513" y="1111250"/>
            <a:ext cx="4233862" cy="4449763"/>
            <a:chOff x="215" y="903"/>
            <a:chExt cx="2424" cy="2318"/>
          </a:xfrm>
        </p:grpSpPr>
        <p:pic>
          <p:nvPicPr>
            <p:cNvPr id="41996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15" y="903"/>
              <a:ext cx="2424" cy="2318"/>
            </a:xfrm>
            <a:prstGeom prst="rect">
              <a:avLst/>
            </a:prstGeom>
            <a:noFill/>
            <a:ln w="9525">
              <a:solidFill>
                <a:srgbClr val="0000CC"/>
              </a:solidFill>
              <a:miter lim="800000"/>
              <a:headEnd/>
              <a:tailEnd/>
            </a:ln>
          </p:spPr>
        </p:pic>
        <p:sp>
          <p:nvSpPr>
            <p:cNvPr id="41997" name="Text Box 5"/>
            <p:cNvSpPr txBox="1">
              <a:spLocks noChangeArrowheads="1"/>
            </p:cNvSpPr>
            <p:nvPr/>
          </p:nvSpPr>
          <p:spPr bwMode="auto">
            <a:xfrm>
              <a:off x="967" y="1278"/>
              <a:ext cx="161" cy="16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CC"/>
              </a:solidFill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>
                <a:lnSpc>
                  <a:spcPct val="90000"/>
                </a:lnSpc>
              </a:pPr>
              <a:r>
                <a:rPr lang="en-US" sz="1600" b="1" i="0">
                  <a:solidFill>
                    <a:srgbClr val="0000CC"/>
                  </a:solidFill>
                  <a:latin typeface="Symbol" pitchFamily="18" charset="2"/>
                </a:rPr>
                <a:t>p</a:t>
              </a:r>
            </a:p>
          </p:txBody>
        </p:sp>
        <p:sp>
          <p:nvSpPr>
            <p:cNvPr id="41998" name="Text Box 6"/>
            <p:cNvSpPr txBox="1">
              <a:spLocks noChangeArrowheads="1"/>
            </p:cNvSpPr>
            <p:nvPr/>
          </p:nvSpPr>
          <p:spPr bwMode="auto">
            <a:xfrm>
              <a:off x="1337" y="1636"/>
              <a:ext cx="179" cy="16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CC"/>
              </a:solidFill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>
                <a:lnSpc>
                  <a:spcPct val="90000"/>
                </a:lnSpc>
              </a:pPr>
              <a:r>
                <a:rPr lang="en-US" sz="1600" b="1" i="0">
                  <a:solidFill>
                    <a:srgbClr val="0000CC"/>
                  </a:solidFill>
                  <a:latin typeface="Arial" pitchFamily="34" charset="0"/>
                </a:rPr>
                <a:t>K</a:t>
              </a:r>
            </a:p>
          </p:txBody>
        </p:sp>
        <p:sp>
          <p:nvSpPr>
            <p:cNvPr id="41999" name="Text Box 7"/>
            <p:cNvSpPr txBox="1">
              <a:spLocks noChangeArrowheads="1"/>
            </p:cNvSpPr>
            <p:nvPr/>
          </p:nvSpPr>
          <p:spPr bwMode="auto">
            <a:xfrm>
              <a:off x="1689" y="1964"/>
              <a:ext cx="168" cy="16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CC"/>
              </a:solidFill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>
                <a:lnSpc>
                  <a:spcPct val="90000"/>
                </a:lnSpc>
              </a:pPr>
              <a:r>
                <a:rPr lang="en-US" sz="1600" b="1" i="0">
                  <a:solidFill>
                    <a:srgbClr val="0000CC"/>
                  </a:solidFill>
                  <a:latin typeface="Arial" pitchFamily="34" charset="0"/>
                </a:rPr>
                <a:t>p</a:t>
              </a:r>
            </a:p>
          </p:txBody>
        </p:sp>
      </p:grpSp>
      <p:sp>
        <p:nvSpPr>
          <p:cNvPr id="41993" name="Rectangle 8"/>
          <p:cNvSpPr>
            <a:spLocks noChangeArrowheads="1"/>
          </p:cNvSpPr>
          <p:nvPr/>
        </p:nvSpPr>
        <p:spPr bwMode="auto">
          <a:xfrm>
            <a:off x="0" y="5753100"/>
            <a:ext cx="8351838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1600" b="1" i="0">
                <a:solidFill>
                  <a:schemeClr val="bg2"/>
                </a:solidFill>
              </a:rPr>
              <a:t>E. Albrecht et al, NIM A 33 (2003) 127</a:t>
            </a:r>
            <a:r>
              <a:rPr lang="en-US" sz="1400" b="1" i="0">
                <a:solidFill>
                  <a:schemeClr val="bg2"/>
                </a:solidFill>
              </a:rPr>
              <a:t> </a:t>
            </a:r>
            <a:endParaRPr lang="en-US" sz="1400" i="0">
              <a:solidFill>
                <a:schemeClr val="hlink"/>
              </a:solidFill>
            </a:endParaRPr>
          </a:p>
          <a:p>
            <a:pPr marL="742950" lvl="1" indent="-285750" algn="l">
              <a:spcBef>
                <a:spcPct val="20000"/>
              </a:spcBef>
            </a:pPr>
            <a:endParaRPr lang="en-US" sz="1400" i="0">
              <a:solidFill>
                <a:schemeClr val="hlink"/>
              </a:solidFill>
            </a:endParaRPr>
          </a:p>
        </p:txBody>
      </p:sp>
      <p:sp>
        <p:nvSpPr>
          <p:cNvPr id="41994" name="Rectangle 9"/>
          <p:cNvSpPr>
            <a:spLocks noChangeArrowheads="1"/>
          </p:cNvSpPr>
          <p:nvPr/>
        </p:nvSpPr>
        <p:spPr bwMode="auto">
          <a:xfrm>
            <a:off x="3822700" y="5743575"/>
            <a:ext cx="4705350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1600" b="1" i="0">
                <a:solidFill>
                  <a:schemeClr val="bg2"/>
                </a:solidFill>
              </a:rPr>
              <a:t>E. Albrecht et al, NIM A 553 (2005) 215</a:t>
            </a:r>
            <a:endParaRPr lang="en-US" sz="1600" i="0">
              <a:solidFill>
                <a:schemeClr val="hlink"/>
              </a:solidFill>
            </a:endParaRPr>
          </a:p>
        </p:txBody>
      </p:sp>
      <p:sp>
        <p:nvSpPr>
          <p:cNvPr id="326666" name="Text Box 10"/>
          <p:cNvSpPr txBox="1">
            <a:spLocks noChangeArrowheads="1"/>
          </p:cNvSpPr>
          <p:nvPr/>
        </p:nvSpPr>
        <p:spPr bwMode="auto">
          <a:xfrm>
            <a:off x="4754563" y="1192213"/>
            <a:ext cx="4054475" cy="4365625"/>
          </a:xfrm>
          <a:prstGeom prst="rect">
            <a:avLst/>
          </a:prstGeom>
          <a:solidFill>
            <a:schemeClr val="bg1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marL="457200" indent="-457200" algn="l" eaLnBrk="0" hangingPunct="0">
              <a:lnSpc>
                <a:spcPct val="90000"/>
              </a:lnSpc>
              <a:defRPr/>
            </a:pPr>
            <a:r>
              <a:rPr lang="it-IT" sz="18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</a:rPr>
              <a:t>RICH-1 is in operation</a:t>
            </a:r>
          </a:p>
          <a:p>
            <a:pPr marL="457200" indent="-457200" algn="l" eaLnBrk="0" hangingPunct="0">
              <a:lnSpc>
                <a:spcPct val="90000"/>
              </a:lnSpc>
              <a:defRPr/>
            </a:pPr>
            <a:r>
              <a:rPr lang="it-IT" sz="18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</a:rPr>
              <a:t>	                   at COMPASS </a:t>
            </a:r>
          </a:p>
          <a:p>
            <a:pPr marL="457200" indent="-457200" algn="l" eaLnBrk="0" hangingPunct="0">
              <a:lnSpc>
                <a:spcPct val="90000"/>
              </a:lnSpc>
              <a:defRPr/>
            </a:pPr>
            <a:r>
              <a:rPr lang="it-IT" sz="18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</a:rPr>
              <a:t>		                          since 2001</a:t>
            </a:r>
          </a:p>
          <a:p>
            <a:pPr marL="457200" indent="-457200" algn="l" eaLnBrk="0" hangingPunct="0">
              <a:lnSpc>
                <a:spcPct val="90000"/>
              </a:lnSpc>
              <a:defRPr/>
            </a:pPr>
            <a:endParaRPr lang="it-IT" sz="1600" b="1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" pitchFamily="34" charset="0"/>
            </a:endParaRPr>
          </a:p>
          <a:p>
            <a:pPr marL="457200" indent="-457200" algn="l" eaLnBrk="0" hangingPunct="0">
              <a:lnSpc>
                <a:spcPct val="90000"/>
              </a:lnSpc>
              <a:buFontTx/>
              <a:buChar char="•"/>
              <a:defRPr/>
            </a:pPr>
            <a:r>
              <a:rPr lang="it-IT" sz="16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</a:rPr>
              <a:t> </a:t>
            </a:r>
            <a:r>
              <a:rPr lang="it-IT" sz="180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</a:rPr>
              <a:t>photons / ring (</a:t>
            </a:r>
            <a:r>
              <a:rPr lang="it-IT" sz="1800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b </a:t>
            </a:r>
            <a:r>
              <a:rPr lang="it-IT" sz="180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</a:rPr>
              <a:t>≈ 1, complete ring in acceptance) :</a:t>
            </a:r>
            <a:r>
              <a:rPr lang="it-IT" sz="180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</a:rPr>
              <a:t> </a:t>
            </a:r>
            <a:r>
              <a:rPr lang="it-IT" sz="1800" b="1">
                <a:solidFill>
                  <a:srgbClr val="FF3300"/>
                </a:solidFill>
                <a:latin typeface="Helvetica" pitchFamily="34" charset="0"/>
              </a:rPr>
              <a:t>14</a:t>
            </a:r>
          </a:p>
          <a:p>
            <a:pPr marL="457200" indent="-457200" algn="l" eaLnBrk="0" hangingPunct="0">
              <a:lnSpc>
                <a:spcPct val="90000"/>
              </a:lnSpc>
              <a:buFontTx/>
              <a:buChar char="•"/>
              <a:defRPr/>
            </a:pPr>
            <a:endParaRPr lang="it-IT" sz="18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" pitchFamily="34" charset="0"/>
            </a:endParaRPr>
          </a:p>
          <a:p>
            <a:pPr marL="457200" indent="-457200" algn="l" eaLnBrk="0" hangingPunct="0">
              <a:lnSpc>
                <a:spcPct val="90000"/>
              </a:lnSpc>
              <a:buFontTx/>
              <a:buChar char="•"/>
              <a:defRPr/>
            </a:pPr>
            <a:r>
              <a:rPr lang="it-IT" sz="18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it-IT" sz="200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s</a:t>
            </a:r>
            <a:r>
              <a:rPr lang="it-IT" sz="2400" baseline="-2500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q</a:t>
            </a:r>
            <a:r>
              <a:rPr lang="it-IT" sz="2400" baseline="-2500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</a:rPr>
              <a:t>-ph</a:t>
            </a:r>
            <a:r>
              <a:rPr lang="it-IT" sz="200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</a:rPr>
              <a:t> </a:t>
            </a:r>
            <a:r>
              <a:rPr lang="it-IT" sz="1800">
                <a:solidFill>
                  <a:srgbClr val="0000CC"/>
                </a:solidFill>
                <a:latin typeface="Helvetica" pitchFamily="34" charset="0"/>
              </a:rPr>
              <a:t>(</a:t>
            </a:r>
            <a:r>
              <a:rPr lang="it-IT" sz="1800">
                <a:solidFill>
                  <a:srgbClr val="0000CC"/>
                </a:solidFill>
                <a:latin typeface="Symbol" pitchFamily="18" charset="2"/>
              </a:rPr>
              <a:t>b</a:t>
            </a:r>
            <a:r>
              <a:rPr lang="it-IT" sz="1800">
                <a:solidFill>
                  <a:srgbClr val="0000CC"/>
                </a:solidFill>
                <a:latin typeface="Helvetica" pitchFamily="34" charset="0"/>
              </a:rPr>
              <a:t> </a:t>
            </a:r>
            <a:r>
              <a:rPr lang="it-IT" sz="180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</a:rPr>
              <a:t>≈</a:t>
            </a:r>
            <a:r>
              <a:rPr lang="it-IT" sz="1800" u="sng">
                <a:solidFill>
                  <a:srgbClr val="0000CC"/>
                </a:solidFill>
                <a:latin typeface="Helvetica" pitchFamily="34" charset="0"/>
              </a:rPr>
              <a:t> </a:t>
            </a:r>
            <a:r>
              <a:rPr lang="it-IT" sz="1800">
                <a:solidFill>
                  <a:srgbClr val="0000CC"/>
                </a:solidFill>
                <a:latin typeface="Helvetica" pitchFamily="34" charset="0"/>
              </a:rPr>
              <a:t>1)</a:t>
            </a:r>
            <a:r>
              <a:rPr lang="it-IT" sz="1800">
                <a:solidFill>
                  <a:schemeClr val="accent2"/>
                </a:solidFill>
                <a:latin typeface="Helvetica" pitchFamily="34" charset="0"/>
              </a:rPr>
              <a:t> : </a:t>
            </a:r>
            <a:r>
              <a:rPr lang="it-IT" sz="1800" b="1">
                <a:solidFill>
                  <a:srgbClr val="FF3300"/>
                </a:solidFill>
                <a:latin typeface="Helvetica" pitchFamily="34" charset="0"/>
              </a:rPr>
              <a:t>1.2 mrad</a:t>
            </a:r>
          </a:p>
          <a:p>
            <a:pPr marL="457200" indent="-457200" algn="l" eaLnBrk="0" hangingPunct="0">
              <a:lnSpc>
                <a:spcPct val="90000"/>
              </a:lnSpc>
              <a:buFontTx/>
              <a:buChar char="•"/>
              <a:defRPr/>
            </a:pPr>
            <a:endParaRPr lang="it-IT" sz="1800">
              <a:solidFill>
                <a:srgbClr val="FF3300"/>
              </a:solidFill>
              <a:latin typeface="Helvetica" pitchFamily="34" charset="0"/>
            </a:endParaRPr>
          </a:p>
          <a:p>
            <a:pPr marL="457200" indent="-457200" algn="l" eaLnBrk="0" hangingPunct="0">
              <a:lnSpc>
                <a:spcPct val="90000"/>
              </a:lnSpc>
              <a:buFontTx/>
              <a:buChar char="•"/>
              <a:defRPr/>
            </a:pPr>
            <a:r>
              <a:rPr lang="it-IT" sz="1800">
                <a:solidFill>
                  <a:srgbClr val="FF3300"/>
                </a:solidFill>
                <a:latin typeface="Helvetica" pitchFamily="34" charset="0"/>
              </a:rPr>
              <a:t> </a:t>
            </a:r>
            <a:r>
              <a:rPr lang="it-IT" sz="2000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s</a:t>
            </a:r>
            <a:r>
              <a:rPr lang="it-IT" sz="2400" baseline="-2500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</a:rPr>
              <a:t>ring</a:t>
            </a:r>
            <a:r>
              <a:rPr lang="it-IT" sz="1800" baseline="-2500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</a:rPr>
              <a:t> </a:t>
            </a:r>
            <a:r>
              <a:rPr lang="it-IT" sz="1800">
                <a:latin typeface="Helvetica" pitchFamily="34" charset="0"/>
              </a:rPr>
              <a:t>(</a:t>
            </a:r>
            <a:r>
              <a:rPr lang="it-IT" sz="1800">
                <a:latin typeface="Symbol" pitchFamily="18" charset="2"/>
              </a:rPr>
              <a:t>b</a:t>
            </a:r>
            <a:r>
              <a:rPr lang="it-IT" sz="1800">
                <a:latin typeface="Helvetica" pitchFamily="34" charset="0"/>
              </a:rPr>
              <a:t> </a:t>
            </a:r>
            <a:r>
              <a:rPr lang="it-IT" sz="180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</a:rPr>
              <a:t>≈</a:t>
            </a:r>
            <a:r>
              <a:rPr lang="it-IT" sz="1800" u="sng">
                <a:latin typeface="Helvetica" pitchFamily="34" charset="0"/>
              </a:rPr>
              <a:t> </a:t>
            </a:r>
            <a:r>
              <a:rPr lang="it-IT" sz="1800">
                <a:latin typeface="Helvetica" pitchFamily="34" charset="0"/>
              </a:rPr>
              <a:t>1)</a:t>
            </a:r>
            <a:r>
              <a:rPr lang="it-IT" sz="1800">
                <a:solidFill>
                  <a:srgbClr val="0000CC"/>
                </a:solidFill>
                <a:latin typeface="Helvetica" pitchFamily="34" charset="0"/>
              </a:rPr>
              <a:t> : </a:t>
            </a:r>
            <a:r>
              <a:rPr lang="it-IT" sz="1800" b="1">
                <a:solidFill>
                  <a:srgbClr val="FF3300"/>
                </a:solidFill>
                <a:latin typeface="Helvetica" pitchFamily="34" charset="0"/>
              </a:rPr>
              <a:t>0.6 mrad</a:t>
            </a:r>
          </a:p>
          <a:p>
            <a:pPr marL="457200" indent="-457200" algn="l" eaLnBrk="0" hangingPunct="0">
              <a:lnSpc>
                <a:spcPct val="90000"/>
              </a:lnSpc>
              <a:buFontTx/>
              <a:buChar char="•"/>
              <a:defRPr/>
            </a:pPr>
            <a:endParaRPr lang="it-IT" sz="1800">
              <a:solidFill>
                <a:srgbClr val="FF3300"/>
              </a:solidFill>
              <a:latin typeface="Helvetica" pitchFamily="34" charset="0"/>
            </a:endParaRPr>
          </a:p>
          <a:p>
            <a:pPr marL="457200" indent="-457200" algn="l" eaLnBrk="0" hangingPunct="0">
              <a:lnSpc>
                <a:spcPct val="90000"/>
              </a:lnSpc>
              <a:buFontTx/>
              <a:buChar char="•"/>
              <a:defRPr/>
            </a:pPr>
            <a:r>
              <a:rPr lang="it-IT" sz="1800">
                <a:solidFill>
                  <a:srgbClr val="FF3300"/>
                </a:solidFill>
                <a:latin typeface="Helvetica" pitchFamily="34" charset="0"/>
              </a:rPr>
              <a:t> </a:t>
            </a:r>
            <a:r>
              <a:rPr lang="it-IT" sz="2000">
                <a:solidFill>
                  <a:srgbClr val="0000CC"/>
                </a:solidFill>
                <a:latin typeface="Helvetica" pitchFamily="34" charset="0"/>
              </a:rPr>
              <a:t>2</a:t>
            </a:r>
            <a:r>
              <a:rPr lang="it-IT" sz="2000">
                <a:solidFill>
                  <a:srgbClr val="0000CC"/>
                </a:solidFill>
                <a:latin typeface="Symbol" pitchFamily="18" charset="2"/>
              </a:rPr>
              <a:t>s</a:t>
            </a:r>
            <a:r>
              <a:rPr lang="it-IT" sz="2000">
                <a:solidFill>
                  <a:srgbClr val="0000CC"/>
                </a:solidFill>
                <a:latin typeface="Helvetica" pitchFamily="34" charset="0"/>
              </a:rPr>
              <a:t>   </a:t>
            </a:r>
            <a:r>
              <a:rPr lang="it-IT" sz="2000">
                <a:solidFill>
                  <a:srgbClr val="0000CC"/>
                </a:solidFill>
                <a:latin typeface="Symbol" pitchFamily="18" charset="2"/>
              </a:rPr>
              <a:t>p</a:t>
            </a:r>
            <a:r>
              <a:rPr lang="it-IT" sz="2000">
                <a:solidFill>
                  <a:srgbClr val="0000CC"/>
                </a:solidFill>
                <a:latin typeface="Helvetica" pitchFamily="34" charset="0"/>
              </a:rPr>
              <a:t>-K</a:t>
            </a:r>
            <a:r>
              <a:rPr lang="it-IT" sz="1800">
                <a:solidFill>
                  <a:srgbClr val="0000CC"/>
                </a:solidFill>
                <a:latin typeface="Helvetica" pitchFamily="34" charset="0"/>
              </a:rPr>
              <a:t> separation @</a:t>
            </a:r>
            <a:r>
              <a:rPr lang="it-IT" sz="1800">
                <a:solidFill>
                  <a:schemeClr val="accent2"/>
                </a:solidFill>
                <a:latin typeface="Helvetica" pitchFamily="34" charset="0"/>
              </a:rPr>
              <a:t> </a:t>
            </a:r>
            <a:r>
              <a:rPr lang="it-IT" sz="1800" b="1">
                <a:solidFill>
                  <a:schemeClr val="hlink"/>
                </a:solidFill>
                <a:latin typeface="Helvetica" pitchFamily="34" charset="0"/>
              </a:rPr>
              <a:t>43 GeV/c</a:t>
            </a:r>
          </a:p>
          <a:p>
            <a:pPr marL="457200" indent="-457200" algn="l" eaLnBrk="0" hangingPunct="0">
              <a:lnSpc>
                <a:spcPct val="90000"/>
              </a:lnSpc>
              <a:buFontTx/>
              <a:buChar char="•"/>
              <a:defRPr/>
            </a:pPr>
            <a:endParaRPr lang="it-IT" sz="1800">
              <a:solidFill>
                <a:schemeClr val="hlink"/>
              </a:solidFill>
              <a:latin typeface="Helvetica" pitchFamily="34" charset="0"/>
            </a:endParaRPr>
          </a:p>
          <a:p>
            <a:pPr marL="457200" indent="-457200" algn="l" eaLnBrk="0" hangingPunct="0">
              <a:lnSpc>
                <a:spcPct val="90000"/>
              </a:lnSpc>
              <a:buFontTx/>
              <a:buChar char="•"/>
              <a:defRPr/>
            </a:pPr>
            <a:r>
              <a:rPr lang="it-IT" sz="1800">
                <a:solidFill>
                  <a:schemeClr val="hlink"/>
                </a:solidFill>
                <a:latin typeface="Helvetica" pitchFamily="34" charset="0"/>
              </a:rPr>
              <a:t>PID</a:t>
            </a:r>
            <a:r>
              <a:rPr lang="it-IT" sz="1800">
                <a:latin typeface="Helvetica" pitchFamily="34" charset="0"/>
              </a:rPr>
              <a:t> efficiency</a:t>
            </a:r>
            <a:r>
              <a:rPr lang="it-IT" sz="1800">
                <a:solidFill>
                  <a:srgbClr val="0000CC"/>
                </a:solidFill>
                <a:latin typeface="Helvetica" pitchFamily="34" charset="0"/>
              </a:rPr>
              <a:t> </a:t>
            </a:r>
            <a:r>
              <a:rPr lang="it-IT" sz="1800" b="1">
                <a:solidFill>
                  <a:schemeClr val="hlink"/>
                </a:solidFill>
                <a:latin typeface="Helvetica" pitchFamily="34" charset="0"/>
              </a:rPr>
              <a:t>&gt; 95%</a:t>
            </a:r>
          </a:p>
          <a:p>
            <a:pPr marL="457200" indent="-457200" algn="l" eaLnBrk="0" hangingPunct="0">
              <a:lnSpc>
                <a:spcPct val="90000"/>
              </a:lnSpc>
              <a:defRPr/>
            </a:pPr>
            <a:r>
              <a:rPr lang="it-IT" sz="1800">
                <a:solidFill>
                  <a:srgbClr val="0000CC"/>
                </a:solidFill>
                <a:latin typeface="Helvetica" pitchFamily="34" charset="0"/>
              </a:rPr>
              <a:t>       </a:t>
            </a:r>
            <a:r>
              <a:rPr lang="it-IT" sz="1800">
                <a:latin typeface="Helvetica" pitchFamily="34" charset="0"/>
              </a:rPr>
              <a:t>(</a:t>
            </a:r>
            <a:r>
              <a:rPr lang="it-IT" sz="1800">
                <a:latin typeface="Symbol" pitchFamily="18" charset="2"/>
              </a:rPr>
              <a:t>q </a:t>
            </a:r>
            <a:r>
              <a:rPr lang="it-IT" sz="2000" b="1" baseline="-25000">
                <a:latin typeface="Arial" pitchFamily="34" charset="0"/>
              </a:rPr>
              <a:t>Ch</a:t>
            </a:r>
            <a:r>
              <a:rPr lang="it-IT" sz="1800">
                <a:latin typeface="Arial" pitchFamily="34" charset="0"/>
              </a:rPr>
              <a:t> &gt; 30 mrad</a:t>
            </a:r>
            <a:r>
              <a:rPr lang="it-IT" sz="1800">
                <a:latin typeface="Helvetica" pitchFamily="34" charset="0"/>
              </a:rPr>
              <a:t>)</a:t>
            </a:r>
            <a:endParaRPr lang="it-IT" sz="1800">
              <a:solidFill>
                <a:srgbClr val="0000CC"/>
              </a:solidFill>
              <a:latin typeface="Helvetica" pitchFamily="34" charset="0"/>
            </a:endParaRPr>
          </a:p>
          <a:p>
            <a:pPr marL="457200" indent="-457200" algn="l" eaLnBrk="0" hangingPunct="0">
              <a:lnSpc>
                <a:spcPct val="90000"/>
              </a:lnSpc>
              <a:defRPr/>
            </a:pPr>
            <a:r>
              <a:rPr lang="it-IT" sz="1800">
                <a:solidFill>
                  <a:srgbClr val="0000CC"/>
                </a:solidFill>
                <a:latin typeface="Helvetica" pitchFamily="34" charset="0"/>
              </a:rPr>
              <a:t>       except for the very forward region</a:t>
            </a:r>
          </a:p>
          <a:p>
            <a:pPr marL="457200" indent="-457200" algn="l" eaLnBrk="0" hangingPunct="0">
              <a:lnSpc>
                <a:spcPct val="90000"/>
              </a:lnSpc>
              <a:defRPr/>
            </a:pPr>
            <a:endParaRPr lang="it-IT" sz="180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" pitchFamily="34" charset="0"/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Date Placehold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/>
              <a:t>24 aprile 2009</a:t>
            </a:r>
          </a:p>
        </p:txBody>
      </p:sp>
      <p:sp>
        <p:nvSpPr>
          <p:cNvPr id="43011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Silvia DALLA TORRE    (INFN Trieste)</a:t>
            </a:r>
          </a:p>
        </p:txBody>
      </p:sp>
      <p:sp>
        <p:nvSpPr>
          <p:cNvPr id="4301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29F029A-885E-488C-B21D-11F9FD403199}" type="slidenum">
              <a:rPr lang="en-US"/>
              <a:pPr/>
              <a:t>28</a:t>
            </a:fld>
            <a:endParaRPr lang="en-US"/>
          </a:p>
        </p:txBody>
      </p:sp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>
          <a:xfrm>
            <a:off x="952500" y="0"/>
            <a:ext cx="4667250" cy="66675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u="sng" smtClean="0">
                <a:solidFill>
                  <a:schemeClr val="accent2"/>
                </a:solidFill>
                <a:latin typeface="Palatino" pitchFamily="18" charset="0"/>
              </a:rPr>
              <a:t>Photon Detectors</a:t>
            </a:r>
            <a:endParaRPr lang="it-IT" sz="3200" u="sng" smtClean="0">
              <a:solidFill>
                <a:schemeClr val="accent2"/>
              </a:solidFill>
              <a:latin typeface="Palatino" pitchFamily="18" charset="0"/>
            </a:endParaRPr>
          </a:p>
        </p:txBody>
      </p:sp>
      <p:pic>
        <p:nvPicPr>
          <p:cNvPr id="43014" name="Picture 5" descr="PhotonDetectorAss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6825" y="296863"/>
            <a:ext cx="2895600" cy="297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5" name="Picture 6" descr="pcsketch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89050" y="779463"/>
            <a:ext cx="3159125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6" name="Picture 9" descr="csi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89050" y="3327400"/>
            <a:ext cx="2990850" cy="279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7" name="Picture 10" descr="4chaInst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19650" y="3327400"/>
            <a:ext cx="3152775" cy="280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/>
              <a:t>24 aprile 2009</a:t>
            </a:r>
          </a:p>
        </p:txBody>
      </p:sp>
      <p:sp>
        <p:nvSpPr>
          <p:cNvPr id="4505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Silvia DALLA TORRE    (INFN Trieste)</a:t>
            </a:r>
          </a:p>
        </p:txBody>
      </p:sp>
      <p:sp>
        <p:nvSpPr>
          <p:cNvPr id="4506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9E638DC-9D8B-4749-A9CC-0551CE9957CA}" type="slidenum">
              <a:rPr lang="en-US"/>
              <a:pPr/>
              <a:t>29</a:t>
            </a:fld>
            <a:endParaRPr lang="en-US"/>
          </a:p>
        </p:txBody>
      </p:sp>
      <p:sp>
        <p:nvSpPr>
          <p:cNvPr id="336898" name="Line 2"/>
          <p:cNvSpPr>
            <a:spLocks noChangeShapeType="1"/>
          </p:cNvSpPr>
          <p:nvPr/>
        </p:nvSpPr>
        <p:spPr bwMode="auto">
          <a:xfrm>
            <a:off x="7308850" y="170021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6899" name="Rectangle 3"/>
          <p:cNvSpPr>
            <a:spLocks noChangeArrowheads="1"/>
          </p:cNvSpPr>
          <p:nvPr/>
        </p:nvSpPr>
        <p:spPr bwMode="auto">
          <a:xfrm>
            <a:off x="1692275" y="260350"/>
            <a:ext cx="6303963" cy="5794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b="1" i="0">
                <a:effectLst>
                  <a:outerShdw blurRad="38100" dist="38100" dir="2700000" algn="tl">
                    <a:srgbClr val="C0C0C0"/>
                  </a:outerShdw>
                </a:effectLst>
              </a:rPr>
              <a:t>RICH-1 </a:t>
            </a:r>
            <a:r>
              <a:rPr lang="en-US" sz="2400" b="1" i="0">
                <a:effectLst>
                  <a:outerShdw blurRad="38100" dist="38100" dir="2700000" algn="tl">
                    <a:srgbClr val="C0C0C0"/>
                  </a:outerShdw>
                </a:effectLst>
              </a:rPr>
              <a:t>upgrade, in 2006</a:t>
            </a:r>
            <a:r>
              <a:rPr lang="en-US" b="1" i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pic>
        <p:nvPicPr>
          <p:cNvPr id="45063" name="Picture 4" descr="P517054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1341438"/>
            <a:ext cx="6626225" cy="497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4" name="Text Box 5"/>
          <p:cNvSpPr txBox="1">
            <a:spLocks noChangeArrowheads="1"/>
          </p:cNvSpPr>
          <p:nvPr/>
        </p:nvSpPr>
        <p:spPr bwMode="auto">
          <a:xfrm>
            <a:off x="7164388" y="1844675"/>
            <a:ext cx="1979612" cy="21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CC0000"/>
                </a:solidFill>
              </a:rPr>
              <a:t>Lens system </a:t>
            </a:r>
          </a:p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CC0000"/>
                </a:solidFill>
              </a:rPr>
              <a:t>+ MAPMTs</a:t>
            </a:r>
          </a:p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CC0000"/>
                </a:solidFill>
              </a:rPr>
              <a:t>+ MAD4</a:t>
            </a:r>
          </a:p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CC0000"/>
                </a:solidFill>
              </a:rPr>
              <a:t>+ F1</a:t>
            </a:r>
          </a:p>
        </p:txBody>
      </p:sp>
      <p:sp>
        <p:nvSpPr>
          <p:cNvPr id="336902" name="AutoShape 6"/>
          <p:cNvSpPr>
            <a:spLocks noChangeArrowheads="1"/>
          </p:cNvSpPr>
          <p:nvPr/>
        </p:nvSpPr>
        <p:spPr bwMode="auto">
          <a:xfrm rot="-402590">
            <a:off x="4572000" y="2420938"/>
            <a:ext cx="2592388" cy="198437"/>
          </a:xfrm>
          <a:prstGeom prst="leftArrow">
            <a:avLst>
              <a:gd name="adj1" fmla="val 50000"/>
              <a:gd name="adj2" fmla="val 326601"/>
            </a:avLst>
          </a:prstGeom>
          <a:solidFill>
            <a:srgbClr val="CC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066" name="Text Box 7"/>
          <p:cNvSpPr txBox="1">
            <a:spLocks noChangeArrowheads="1"/>
          </p:cNvSpPr>
          <p:nvPr/>
        </p:nvSpPr>
        <p:spPr bwMode="auto">
          <a:xfrm>
            <a:off x="7164388" y="4508500"/>
            <a:ext cx="1979612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accent2"/>
                </a:solidFill>
              </a:rPr>
              <a:t>CsI MWPC </a:t>
            </a:r>
          </a:p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accent2"/>
                </a:solidFill>
              </a:rPr>
              <a:t>+ APV25S1</a:t>
            </a:r>
          </a:p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accent2"/>
                </a:solidFill>
              </a:rPr>
              <a:t>+ ADC</a:t>
            </a:r>
          </a:p>
        </p:txBody>
      </p:sp>
      <p:sp>
        <p:nvSpPr>
          <p:cNvPr id="336904" name="AutoShape 8"/>
          <p:cNvSpPr>
            <a:spLocks noChangeArrowheads="1"/>
          </p:cNvSpPr>
          <p:nvPr/>
        </p:nvSpPr>
        <p:spPr bwMode="auto">
          <a:xfrm rot="958030">
            <a:off x="4787900" y="4581525"/>
            <a:ext cx="2449513" cy="198438"/>
          </a:xfrm>
          <a:prstGeom prst="leftArrow">
            <a:avLst>
              <a:gd name="adj1" fmla="val 50000"/>
              <a:gd name="adj2" fmla="val 308599"/>
            </a:avLst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7500" y="279400"/>
            <a:ext cx="7277100" cy="10160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2800" dirty="0" smtClean="0"/>
              <a:t>LO SPIN: </a:t>
            </a:r>
            <a:r>
              <a:rPr lang="en-US" sz="2800" dirty="0" err="1" smtClean="0"/>
              <a:t>una</a:t>
            </a:r>
            <a:r>
              <a:rPr lang="en-US" sz="2800" dirty="0" smtClean="0"/>
              <a:t> </a:t>
            </a:r>
            <a:r>
              <a:rPr lang="en-US" sz="2800" dirty="0" err="1" smtClean="0"/>
              <a:t>proprieta</a:t>
            </a:r>
            <a:r>
              <a:rPr lang="en-US" sz="2800" dirty="0" smtClean="0"/>
              <a:t>’ </a:t>
            </a:r>
            <a:r>
              <a:rPr lang="en-US" sz="2800" dirty="0" err="1" smtClean="0"/>
              <a:t>fondamentale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		</a:t>
            </a:r>
            <a:r>
              <a:rPr lang="en-US" sz="2800" dirty="0" err="1" smtClean="0"/>
              <a:t>delle</a:t>
            </a:r>
            <a:r>
              <a:rPr lang="en-US" sz="2800" dirty="0" smtClean="0"/>
              <a:t> </a:t>
            </a:r>
            <a:r>
              <a:rPr lang="en-US" sz="2800" dirty="0" err="1" smtClean="0"/>
              <a:t>particelle</a:t>
            </a:r>
            <a:r>
              <a:rPr lang="en-US" sz="2800" dirty="0" smtClean="0"/>
              <a:t>              </a:t>
            </a:r>
          </a:p>
        </p:txBody>
      </p:sp>
      <p:sp>
        <p:nvSpPr>
          <p:cNvPr id="10245" name="Content Placeholder 2"/>
          <p:cNvSpPr>
            <a:spLocks noGrp="1"/>
          </p:cNvSpPr>
          <p:nvPr>
            <p:ph idx="1"/>
          </p:nvPr>
        </p:nvSpPr>
        <p:spPr>
          <a:xfrm>
            <a:off x="0" y="1295399"/>
            <a:ext cx="9144000" cy="5103813"/>
          </a:xfrm>
          <a:ln>
            <a:solidFill>
              <a:schemeClr val="tx1"/>
            </a:solidFill>
          </a:ln>
        </p:spPr>
        <p:txBody>
          <a:bodyPr/>
          <a:lstStyle/>
          <a:p>
            <a:pPr eaLnBrk="1" hangingPunct="1"/>
            <a:r>
              <a:rPr lang="en-US" sz="2400" dirty="0" smtClean="0"/>
              <a:t>lo  </a:t>
            </a:r>
            <a:r>
              <a:rPr lang="it-IT" sz="2400" i="1" dirty="0" err="1" smtClean="0">
                <a:solidFill>
                  <a:srgbClr val="FF0000"/>
                </a:solidFill>
              </a:rPr>
              <a:t>spin</a:t>
            </a:r>
            <a:r>
              <a:rPr lang="it-IT" sz="2400" i="1" dirty="0" smtClean="0"/>
              <a:t> :  il "momento angolare innato“ </a:t>
            </a:r>
          </a:p>
          <a:p>
            <a:pPr eaLnBrk="1" hangingPunct="1">
              <a:buFontTx/>
              <a:buNone/>
            </a:pPr>
            <a:r>
              <a:rPr lang="it-IT" sz="2400" i="1" dirty="0" smtClean="0"/>
              <a:t>	delle particelle</a:t>
            </a:r>
          </a:p>
          <a:p>
            <a:pPr eaLnBrk="1" hangingPunct="1">
              <a:buFontTx/>
              <a:buNone/>
            </a:pPr>
            <a:r>
              <a:rPr lang="it-IT" sz="2400" i="1" dirty="0" smtClean="0"/>
              <a:t>	</a:t>
            </a:r>
            <a:r>
              <a:rPr lang="it-IT" sz="2400" dirty="0" err="1" smtClean="0"/>
              <a:t>intuitivemente</a:t>
            </a:r>
            <a:r>
              <a:rPr lang="it-IT" sz="2400" dirty="0" smtClean="0"/>
              <a:t>  (ma impropriamente)  </a:t>
            </a:r>
          </a:p>
          <a:p>
            <a:pPr eaLnBrk="1" hangingPunct="1">
              <a:buFontTx/>
              <a:buNone/>
            </a:pPr>
            <a:r>
              <a:rPr lang="it-IT" sz="2400" dirty="0" smtClean="0"/>
              <a:t>	immaginato come il movimento di una </a:t>
            </a:r>
            <a:r>
              <a:rPr lang="it-IT" sz="2400" dirty="0" smtClean="0">
                <a:solidFill>
                  <a:srgbClr val="FF0000"/>
                </a:solidFill>
              </a:rPr>
              <a:t>trottola</a:t>
            </a:r>
          </a:p>
          <a:p>
            <a:pPr eaLnBrk="1" hangingPunct="1">
              <a:buFontTx/>
              <a:buNone/>
            </a:pPr>
            <a:endParaRPr lang="it-IT" sz="2400" i="1" dirty="0" smtClean="0"/>
          </a:p>
          <a:p>
            <a:pPr eaLnBrk="1" hangingPunct="1"/>
            <a:r>
              <a:rPr lang="it-IT" sz="2400" i="1" dirty="0" err="1" smtClean="0"/>
              <a:t>puo’</a:t>
            </a:r>
            <a:r>
              <a:rPr lang="it-IT" sz="2400" i="1" dirty="0" smtClean="0"/>
              <a:t> avere solo valori interi o </a:t>
            </a:r>
            <a:r>
              <a:rPr lang="it-IT" sz="2400" i="1" dirty="0" err="1" smtClean="0"/>
              <a:t>seminteri</a:t>
            </a:r>
            <a:r>
              <a:rPr lang="it-IT" sz="2400" i="1" dirty="0" smtClean="0"/>
              <a:t> del </a:t>
            </a:r>
            <a:r>
              <a:rPr lang="en-US" sz="2400" dirty="0" err="1" smtClean="0"/>
              <a:t>cosiddetto</a:t>
            </a:r>
            <a:r>
              <a:rPr lang="it-IT" sz="2400" i="1" dirty="0" smtClean="0">
                <a:solidFill>
                  <a:srgbClr val="FF0000"/>
                </a:solidFill>
              </a:rPr>
              <a:t>quanto di azione di </a:t>
            </a:r>
            <a:r>
              <a:rPr lang="it-IT" sz="2400" i="1" dirty="0" err="1" smtClean="0">
                <a:solidFill>
                  <a:srgbClr val="FF0000"/>
                </a:solidFill>
              </a:rPr>
              <a:t>Plank</a:t>
            </a:r>
            <a:endParaRPr lang="it-IT" sz="2400" i="1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it-IT" sz="2400" i="1" dirty="0" smtClean="0">
                <a:solidFill>
                  <a:srgbClr val="FF0000"/>
                </a:solidFill>
              </a:rPr>
              <a:t>   			</a:t>
            </a:r>
            <a:r>
              <a:rPr lang="it-IT" sz="2400" dirty="0" smtClean="0">
                <a:solidFill>
                  <a:srgbClr val="FF0000"/>
                </a:solidFill>
              </a:rPr>
              <a:t>e, p, n hanno </a:t>
            </a:r>
            <a:r>
              <a:rPr lang="it-IT" sz="2400" dirty="0" err="1" smtClean="0">
                <a:solidFill>
                  <a:srgbClr val="FF0000"/>
                </a:solidFill>
              </a:rPr>
              <a:t>spin</a:t>
            </a:r>
            <a:r>
              <a:rPr lang="it-IT" sz="2400" dirty="0" smtClean="0">
                <a:solidFill>
                  <a:srgbClr val="FF0000"/>
                </a:solidFill>
              </a:rPr>
              <a:t> 1/2</a:t>
            </a:r>
            <a:endParaRPr lang="it-IT" sz="2400" i="1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en-US" sz="2000" dirty="0" smtClean="0"/>
              <a:t>lo spin </a:t>
            </a:r>
            <a:r>
              <a:rPr lang="it-IT" sz="2000" dirty="0" smtClean="0"/>
              <a:t>dell'elettrone </a:t>
            </a:r>
            <a:r>
              <a:rPr lang="it-IT" sz="2000" dirty="0" smtClean="0">
                <a:solidFill>
                  <a:srgbClr val="FF0000"/>
                </a:solidFill>
              </a:rPr>
              <a:t>determina la distribuzione degli elettroni negli orbitali atomici</a:t>
            </a:r>
            <a:r>
              <a:rPr lang="it-IT" sz="2000" dirty="0" smtClean="0"/>
              <a:t> e quindi gioca una funzione preminente nei processi chimici; lo </a:t>
            </a:r>
            <a:r>
              <a:rPr lang="it-IT" sz="2000" dirty="0" err="1" smtClean="0"/>
              <a:t>spin</a:t>
            </a:r>
            <a:r>
              <a:rPr lang="it-IT" sz="2000" dirty="0" smtClean="0"/>
              <a:t> del protone e del neutrone svolge </a:t>
            </a:r>
            <a:r>
              <a:rPr lang="it-IT" sz="2000" dirty="0" smtClean="0">
                <a:solidFill>
                  <a:srgbClr val="FF0000"/>
                </a:solidFill>
              </a:rPr>
              <a:t>un ruolo essenziale nella struttura dei nuclei</a:t>
            </a:r>
            <a:r>
              <a:rPr lang="it-IT" sz="2000" dirty="0" smtClean="0"/>
              <a:t> </a:t>
            </a:r>
            <a:r>
              <a:rPr lang="it-IT" sz="2000" dirty="0" smtClean="0">
                <a:solidFill>
                  <a:schemeClr val="tx1"/>
                </a:solidFill>
                <a:sym typeface="Wingdings" pitchFamily="2" charset="2"/>
              </a:rPr>
              <a:t> il mondo intorno a noi e’ fatto così come lo vediamo </a:t>
            </a:r>
            <a:r>
              <a:rPr lang="it-IT" sz="2000" dirty="0" err="1" smtClean="0">
                <a:solidFill>
                  <a:schemeClr val="tx1"/>
                </a:solidFill>
                <a:sym typeface="Wingdings" pitchFamily="2" charset="2"/>
              </a:rPr>
              <a:t>perche’</a:t>
            </a:r>
            <a:r>
              <a:rPr lang="it-IT" sz="2000" dirty="0" smtClean="0">
                <a:solidFill>
                  <a:schemeClr val="tx1"/>
                </a:solidFill>
                <a:sym typeface="Wingdings" pitchFamily="2" charset="2"/>
              </a:rPr>
              <a:t> e, p, n hanno </a:t>
            </a:r>
            <a:r>
              <a:rPr lang="it-IT" sz="2000" dirty="0" err="1" smtClean="0">
                <a:solidFill>
                  <a:schemeClr val="tx1"/>
                </a:solidFill>
                <a:sym typeface="Wingdings" pitchFamily="2" charset="2"/>
              </a:rPr>
              <a:t>spin</a:t>
            </a:r>
            <a:r>
              <a:rPr lang="it-IT" sz="2000" dirty="0" smtClean="0">
                <a:solidFill>
                  <a:schemeClr val="tx1"/>
                </a:solidFill>
                <a:sym typeface="Wingdings" pitchFamily="2" charset="2"/>
              </a:rPr>
              <a:t> ½ !</a:t>
            </a:r>
            <a:endParaRPr lang="en-US" sz="2000" dirty="0" smtClean="0">
              <a:solidFill>
                <a:schemeClr val="tx1"/>
              </a:solidFill>
            </a:endParaRPr>
          </a:p>
        </p:txBody>
      </p:sp>
      <p:sp>
        <p:nvSpPr>
          <p:cNvPr id="1024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/>
              <a:t>24 aprile 2009</a:t>
            </a:r>
          </a:p>
        </p:txBody>
      </p:sp>
      <p:sp>
        <p:nvSpPr>
          <p:cNvPr id="1024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dirty="0"/>
              <a:t>Silvia DALLA TORRE    (INFN Trieste)</a:t>
            </a:r>
          </a:p>
        </p:txBody>
      </p:sp>
      <p:sp>
        <p:nvSpPr>
          <p:cNvPr id="1024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27A8151-C81A-4F5C-B63D-9841C3F04B9E}" type="slidenum">
              <a:rPr lang="en-US"/>
              <a:pPr/>
              <a:t>3</a:t>
            </a:fld>
            <a:endParaRPr lang="en-US"/>
          </a:p>
        </p:txBody>
      </p:sp>
      <p:pic>
        <p:nvPicPr>
          <p:cNvPr id="1024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23075" y="1485900"/>
            <a:ext cx="2320925" cy="172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 bwMode="auto">
          <a:xfrm>
            <a:off x="2540000" y="4241800"/>
            <a:ext cx="3467100" cy="469900"/>
          </a:xfrm>
          <a:prstGeom prst="rect">
            <a:avLst/>
          </a:prstGeom>
          <a:solidFill>
            <a:srgbClr val="99FFCC">
              <a:alpha val="2902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/>
              <a:t>24 aprile 2009</a:t>
            </a:r>
          </a:p>
        </p:txBody>
      </p:sp>
      <p:sp>
        <p:nvSpPr>
          <p:cNvPr id="4608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Silvia DALLA TORRE    (INFN Trieste)</a:t>
            </a:r>
          </a:p>
        </p:txBody>
      </p:sp>
      <p:sp>
        <p:nvSpPr>
          <p:cNvPr id="4608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B8DE1EF-5371-4182-9E5A-93C0E3DB23CA}" type="slidenum">
              <a:rPr lang="en-US"/>
              <a:pPr/>
              <a:t>30</a:t>
            </a:fld>
            <a:endParaRPr lang="en-US"/>
          </a:p>
        </p:txBody>
      </p:sp>
      <p:sp>
        <p:nvSpPr>
          <p:cNvPr id="338946" name="Line 2"/>
          <p:cNvSpPr>
            <a:spLocks noChangeShapeType="1"/>
          </p:cNvSpPr>
          <p:nvPr/>
        </p:nvSpPr>
        <p:spPr bwMode="auto">
          <a:xfrm>
            <a:off x="7308850" y="170021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8947" name="Rectangle 3"/>
          <p:cNvSpPr>
            <a:spLocks noChangeArrowheads="1"/>
          </p:cNvSpPr>
          <p:nvPr/>
        </p:nvSpPr>
        <p:spPr bwMode="auto">
          <a:xfrm>
            <a:off x="1619250" y="260350"/>
            <a:ext cx="6303963" cy="5794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b="1" i="0">
                <a:effectLst>
                  <a:outerShdw blurRad="38100" dist="38100" dir="2700000" algn="tl">
                    <a:srgbClr val="C0C0C0"/>
                  </a:outerShdw>
                </a:effectLst>
              </a:rPr>
              <a:t>RICH-1 </a:t>
            </a:r>
            <a:r>
              <a:rPr lang="en-US" sz="2400" b="1" i="0">
                <a:effectLst>
                  <a:outerShdw blurRad="38100" dist="38100" dir="2700000" algn="tl">
                    <a:srgbClr val="C0C0C0"/>
                  </a:outerShdw>
                </a:effectLst>
              </a:rPr>
              <a:t>upgrade, MAPMTs “on-line”</a:t>
            </a:r>
            <a:r>
              <a:rPr lang="en-US" b="1" i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pic>
        <p:nvPicPr>
          <p:cNvPr id="4608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341438"/>
            <a:ext cx="3816350" cy="327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8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1341438"/>
            <a:ext cx="3887788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9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51500" y="4724400"/>
            <a:ext cx="2032000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90" name="Text Box 7"/>
          <p:cNvSpPr txBox="1">
            <a:spLocks noChangeArrowheads="1"/>
          </p:cNvSpPr>
          <p:nvPr/>
        </p:nvSpPr>
        <p:spPr bwMode="auto">
          <a:xfrm>
            <a:off x="395288" y="4797425"/>
            <a:ext cx="3529012" cy="1130300"/>
          </a:xfrm>
          <a:prstGeom prst="rect">
            <a:avLst/>
          </a:prstGeom>
          <a:solidFill>
            <a:schemeClr val="hlink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l">
              <a:lnSpc>
                <a:spcPct val="80000"/>
              </a:lnSpc>
              <a:spcBef>
                <a:spcPct val="50000"/>
              </a:spcBef>
            </a:pPr>
            <a:r>
              <a:rPr lang="en-US" sz="2000" b="1" i="0">
                <a:solidFill>
                  <a:schemeClr val="accent2"/>
                </a:solidFill>
              </a:rPr>
              <a:t>Very promising results !</a:t>
            </a:r>
          </a:p>
          <a:p>
            <a:pPr marL="342900" indent="-342900" algn="l">
              <a:lnSpc>
                <a:spcPct val="80000"/>
              </a:lnSpc>
              <a:spcBef>
                <a:spcPct val="50000"/>
              </a:spcBef>
            </a:pPr>
            <a:r>
              <a:rPr lang="en-US" sz="2000" b="1" i="0">
                <a:solidFill>
                  <a:schemeClr val="accent2"/>
                </a:solidFill>
              </a:rPr>
              <a:t>- Precise timing</a:t>
            </a:r>
          </a:p>
          <a:p>
            <a:pPr marL="342900" indent="-342900" algn="l">
              <a:lnSpc>
                <a:spcPct val="80000"/>
              </a:lnSpc>
              <a:spcBef>
                <a:spcPct val="50000"/>
              </a:spcBef>
              <a:buFontTx/>
              <a:buChar char="-"/>
            </a:pPr>
            <a:r>
              <a:rPr lang="en-US" sz="2000" b="1" i="0">
                <a:solidFill>
                  <a:schemeClr val="accent2"/>
                </a:solidFill>
              </a:rPr>
              <a:t>High photon statistics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Date Placehold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/>
              <a:t>24 aprile 2009</a:t>
            </a:r>
          </a:p>
        </p:txBody>
      </p:sp>
      <p:sp>
        <p:nvSpPr>
          <p:cNvPr id="47107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Silvia DALLA TORRE    (INFN Trieste)</a:t>
            </a:r>
          </a:p>
        </p:txBody>
      </p:sp>
      <p:sp>
        <p:nvSpPr>
          <p:cNvPr id="4710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F86318C-5F5E-4DA4-B23A-5D492BD3401F}" type="slidenum">
              <a:rPr lang="en-US"/>
              <a:pPr/>
              <a:t>31</a:t>
            </a:fld>
            <a:endParaRPr lang="en-US"/>
          </a:p>
        </p:txBody>
      </p:sp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228600"/>
            <a:ext cx="49530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latin typeface="Palatino" pitchFamily="18" charset="0"/>
              </a:rPr>
              <a:t>Trigger concept</a:t>
            </a:r>
          </a:p>
        </p:txBody>
      </p:sp>
      <p:pic>
        <p:nvPicPr>
          <p:cNvPr id="47110" name="Picture 3" descr="triggerConcep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2575" y="1047750"/>
            <a:ext cx="5811838" cy="503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/>
              <a:t>24 aprile 2009</a:t>
            </a:r>
          </a:p>
        </p:txBody>
      </p:sp>
      <p:sp>
        <p:nvSpPr>
          <p:cNvPr id="4915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Silvia DALLA TORRE    (INFN Trieste)</a:t>
            </a:r>
          </a:p>
        </p:txBody>
      </p:sp>
      <p:sp>
        <p:nvSpPr>
          <p:cNvPr id="4915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9812D31-030D-429F-A210-9BF40E0BA5FD}" type="slidenum">
              <a:rPr lang="en-US"/>
              <a:pPr/>
              <a:t>32</a:t>
            </a:fld>
            <a:endParaRPr lang="en-US"/>
          </a:p>
        </p:txBody>
      </p:sp>
      <p:sp>
        <p:nvSpPr>
          <p:cNvPr id="20275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671638" y="0"/>
            <a:ext cx="58674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 </a:t>
            </a:r>
            <a:r>
              <a:rPr lang="en-US" sz="3200" smtClean="0">
                <a:latin typeface="Palatino" pitchFamily="18" charset="0"/>
              </a:rPr>
              <a:t>ONLINE and DAQ</a:t>
            </a:r>
          </a:p>
        </p:txBody>
      </p:sp>
      <p:sp>
        <p:nvSpPr>
          <p:cNvPr id="202755" name="Rectangle 1027"/>
          <p:cNvSpPr>
            <a:spLocks noChangeArrowheads="1"/>
          </p:cNvSpPr>
          <p:nvPr/>
        </p:nvSpPr>
        <p:spPr bwMode="auto">
          <a:xfrm>
            <a:off x="3292475" y="3263900"/>
            <a:ext cx="3175" cy="387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2756" name="Rectangle 1028"/>
          <p:cNvSpPr>
            <a:spLocks noChangeArrowheads="1"/>
          </p:cNvSpPr>
          <p:nvPr/>
        </p:nvSpPr>
        <p:spPr bwMode="auto">
          <a:xfrm>
            <a:off x="3489325" y="3263900"/>
            <a:ext cx="3175" cy="387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2757" name="Rectangle 1029"/>
          <p:cNvSpPr>
            <a:spLocks noChangeArrowheads="1"/>
          </p:cNvSpPr>
          <p:nvPr/>
        </p:nvSpPr>
        <p:spPr bwMode="auto">
          <a:xfrm>
            <a:off x="4179888" y="3263900"/>
            <a:ext cx="3175" cy="387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2758" name="Rectangle 1030"/>
          <p:cNvSpPr>
            <a:spLocks noChangeArrowheads="1"/>
          </p:cNvSpPr>
          <p:nvPr/>
        </p:nvSpPr>
        <p:spPr bwMode="auto">
          <a:xfrm>
            <a:off x="5160963" y="3263900"/>
            <a:ext cx="3175" cy="387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2759" name="Rectangle 1031"/>
          <p:cNvSpPr>
            <a:spLocks noChangeArrowheads="1"/>
          </p:cNvSpPr>
          <p:nvPr/>
        </p:nvSpPr>
        <p:spPr bwMode="auto">
          <a:xfrm>
            <a:off x="5946775" y="3263900"/>
            <a:ext cx="4763" cy="387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2760" name="Rectangle 1032"/>
          <p:cNvSpPr>
            <a:spLocks noChangeArrowheads="1"/>
          </p:cNvSpPr>
          <p:nvPr/>
        </p:nvSpPr>
        <p:spPr bwMode="auto">
          <a:xfrm>
            <a:off x="6045200" y="3263900"/>
            <a:ext cx="3175" cy="387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2761" name="Rectangle 1033"/>
          <p:cNvSpPr>
            <a:spLocks noChangeArrowheads="1"/>
          </p:cNvSpPr>
          <p:nvPr/>
        </p:nvSpPr>
        <p:spPr bwMode="auto">
          <a:xfrm>
            <a:off x="5472113" y="2106613"/>
            <a:ext cx="1587" cy="188912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2762" name="Rectangle 1034"/>
          <p:cNvSpPr>
            <a:spLocks noChangeArrowheads="1"/>
          </p:cNvSpPr>
          <p:nvPr/>
        </p:nvSpPr>
        <p:spPr bwMode="auto">
          <a:xfrm>
            <a:off x="5407025" y="2105025"/>
            <a:ext cx="1588" cy="18732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2763" name="Rectangle 1035"/>
          <p:cNvSpPr>
            <a:spLocks noChangeArrowheads="1"/>
          </p:cNvSpPr>
          <p:nvPr/>
        </p:nvSpPr>
        <p:spPr bwMode="auto">
          <a:xfrm>
            <a:off x="5903913" y="2101850"/>
            <a:ext cx="1587" cy="18732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2764" name="Rectangle 1036"/>
          <p:cNvSpPr>
            <a:spLocks noChangeArrowheads="1"/>
          </p:cNvSpPr>
          <p:nvPr/>
        </p:nvSpPr>
        <p:spPr bwMode="auto">
          <a:xfrm>
            <a:off x="5903913" y="2101850"/>
            <a:ext cx="1587" cy="18732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2765" name="Rectangle 1037"/>
          <p:cNvSpPr>
            <a:spLocks noChangeArrowheads="1"/>
          </p:cNvSpPr>
          <p:nvPr/>
        </p:nvSpPr>
        <p:spPr bwMode="auto">
          <a:xfrm>
            <a:off x="5775325" y="2100263"/>
            <a:ext cx="3175" cy="18732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2766" name="Rectangle 1038"/>
          <p:cNvSpPr>
            <a:spLocks noChangeArrowheads="1"/>
          </p:cNvSpPr>
          <p:nvPr/>
        </p:nvSpPr>
        <p:spPr bwMode="auto">
          <a:xfrm>
            <a:off x="5711825" y="2105025"/>
            <a:ext cx="3175" cy="18732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2767" name="Rectangle 1039"/>
          <p:cNvSpPr>
            <a:spLocks noChangeArrowheads="1"/>
          </p:cNvSpPr>
          <p:nvPr/>
        </p:nvSpPr>
        <p:spPr bwMode="auto">
          <a:xfrm>
            <a:off x="3484563" y="4341813"/>
            <a:ext cx="3175" cy="392112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2768" name="Rectangle 1040"/>
          <p:cNvSpPr>
            <a:spLocks noChangeArrowheads="1"/>
          </p:cNvSpPr>
          <p:nvPr/>
        </p:nvSpPr>
        <p:spPr bwMode="auto">
          <a:xfrm>
            <a:off x="4068763" y="4341813"/>
            <a:ext cx="1587" cy="392112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2769" name="Rectangle 1041"/>
          <p:cNvSpPr>
            <a:spLocks noChangeArrowheads="1"/>
          </p:cNvSpPr>
          <p:nvPr/>
        </p:nvSpPr>
        <p:spPr bwMode="auto">
          <a:xfrm>
            <a:off x="4573588" y="4341813"/>
            <a:ext cx="3175" cy="392112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2770" name="Rectangle 1042"/>
          <p:cNvSpPr>
            <a:spLocks noChangeArrowheads="1"/>
          </p:cNvSpPr>
          <p:nvPr/>
        </p:nvSpPr>
        <p:spPr bwMode="auto">
          <a:xfrm>
            <a:off x="3116263" y="4965700"/>
            <a:ext cx="3175" cy="3937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2771" name="Rectangle 1043"/>
          <p:cNvSpPr>
            <a:spLocks noChangeArrowheads="1"/>
          </p:cNvSpPr>
          <p:nvPr/>
        </p:nvSpPr>
        <p:spPr bwMode="auto">
          <a:xfrm>
            <a:off x="3490913" y="4965700"/>
            <a:ext cx="1587" cy="3937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2772" name="Rectangle 1044"/>
          <p:cNvSpPr>
            <a:spLocks noChangeArrowheads="1"/>
          </p:cNvSpPr>
          <p:nvPr/>
        </p:nvSpPr>
        <p:spPr bwMode="auto">
          <a:xfrm>
            <a:off x="4075113" y="4968875"/>
            <a:ext cx="1587" cy="3937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2773" name="Rectangle 1045"/>
          <p:cNvSpPr>
            <a:spLocks noChangeArrowheads="1"/>
          </p:cNvSpPr>
          <p:nvPr/>
        </p:nvSpPr>
        <p:spPr bwMode="auto">
          <a:xfrm>
            <a:off x="4584700" y="4973638"/>
            <a:ext cx="1588" cy="3937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2774" name="Rectangle 1046"/>
          <p:cNvSpPr>
            <a:spLocks noChangeArrowheads="1"/>
          </p:cNvSpPr>
          <p:nvPr/>
        </p:nvSpPr>
        <p:spPr bwMode="auto">
          <a:xfrm>
            <a:off x="4959350" y="4973638"/>
            <a:ext cx="1588" cy="3937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2775" name="Rectangle 1047"/>
          <p:cNvSpPr>
            <a:spLocks noChangeArrowheads="1"/>
          </p:cNvSpPr>
          <p:nvPr/>
        </p:nvSpPr>
        <p:spPr bwMode="auto">
          <a:xfrm>
            <a:off x="2230438" y="1866900"/>
            <a:ext cx="1587" cy="20002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2776" name="Rectangle 1048"/>
          <p:cNvSpPr>
            <a:spLocks noChangeArrowheads="1"/>
          </p:cNvSpPr>
          <p:nvPr/>
        </p:nvSpPr>
        <p:spPr bwMode="auto">
          <a:xfrm>
            <a:off x="2813050" y="1857375"/>
            <a:ext cx="1588" cy="201613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2777" name="Rectangle 1049"/>
          <p:cNvSpPr>
            <a:spLocks noChangeArrowheads="1"/>
          </p:cNvSpPr>
          <p:nvPr/>
        </p:nvSpPr>
        <p:spPr bwMode="auto">
          <a:xfrm>
            <a:off x="3178175" y="1857375"/>
            <a:ext cx="1588" cy="201613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2778" name="Rectangle 1050"/>
          <p:cNvSpPr>
            <a:spLocks noChangeArrowheads="1"/>
          </p:cNvSpPr>
          <p:nvPr/>
        </p:nvSpPr>
        <p:spPr bwMode="auto">
          <a:xfrm>
            <a:off x="3535363" y="1847850"/>
            <a:ext cx="1587" cy="201613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2779" name="Rectangle 1051"/>
          <p:cNvSpPr>
            <a:spLocks noChangeArrowheads="1"/>
          </p:cNvSpPr>
          <p:nvPr/>
        </p:nvSpPr>
        <p:spPr bwMode="auto">
          <a:xfrm>
            <a:off x="4292600" y="1847850"/>
            <a:ext cx="1588" cy="201613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2780" name="Rectangle 1052"/>
          <p:cNvSpPr>
            <a:spLocks noChangeArrowheads="1"/>
          </p:cNvSpPr>
          <p:nvPr/>
        </p:nvSpPr>
        <p:spPr bwMode="auto">
          <a:xfrm>
            <a:off x="4641850" y="1857375"/>
            <a:ext cx="1588" cy="201613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2781" name="Rectangle 1053"/>
          <p:cNvSpPr>
            <a:spLocks noChangeArrowheads="1"/>
          </p:cNvSpPr>
          <p:nvPr/>
        </p:nvSpPr>
        <p:spPr bwMode="auto">
          <a:xfrm>
            <a:off x="5014913" y="1847850"/>
            <a:ext cx="1587" cy="201613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2782" name="Rectangle 1054"/>
          <p:cNvSpPr>
            <a:spLocks noChangeArrowheads="1"/>
          </p:cNvSpPr>
          <p:nvPr/>
        </p:nvSpPr>
        <p:spPr bwMode="auto">
          <a:xfrm>
            <a:off x="2965450" y="2058988"/>
            <a:ext cx="1588" cy="18415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2783" name="Rectangle 1055"/>
          <p:cNvSpPr>
            <a:spLocks noChangeArrowheads="1"/>
          </p:cNvSpPr>
          <p:nvPr/>
        </p:nvSpPr>
        <p:spPr bwMode="auto">
          <a:xfrm>
            <a:off x="2965450" y="2058988"/>
            <a:ext cx="1588" cy="18415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2784" name="Rectangle 1056"/>
          <p:cNvSpPr>
            <a:spLocks noChangeArrowheads="1"/>
          </p:cNvSpPr>
          <p:nvPr/>
        </p:nvSpPr>
        <p:spPr bwMode="auto">
          <a:xfrm>
            <a:off x="2906713" y="2058988"/>
            <a:ext cx="1587" cy="18415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2785" name="Rectangle 1057"/>
          <p:cNvSpPr>
            <a:spLocks noChangeArrowheads="1"/>
          </p:cNvSpPr>
          <p:nvPr/>
        </p:nvSpPr>
        <p:spPr bwMode="auto">
          <a:xfrm>
            <a:off x="2843213" y="2055813"/>
            <a:ext cx="1587" cy="18415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2786" name="Rectangle 1058"/>
          <p:cNvSpPr>
            <a:spLocks noChangeArrowheads="1"/>
          </p:cNvSpPr>
          <p:nvPr/>
        </p:nvSpPr>
        <p:spPr bwMode="auto">
          <a:xfrm>
            <a:off x="2781300" y="2055813"/>
            <a:ext cx="1588" cy="18415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2787" name="Rectangle 1059"/>
          <p:cNvSpPr>
            <a:spLocks noChangeArrowheads="1"/>
          </p:cNvSpPr>
          <p:nvPr/>
        </p:nvSpPr>
        <p:spPr bwMode="auto">
          <a:xfrm>
            <a:off x="3276600" y="2055813"/>
            <a:ext cx="3175" cy="18415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2788" name="Rectangle 1060"/>
          <p:cNvSpPr>
            <a:spLocks noChangeArrowheads="1"/>
          </p:cNvSpPr>
          <p:nvPr/>
        </p:nvSpPr>
        <p:spPr bwMode="auto">
          <a:xfrm>
            <a:off x="3213100" y="2054225"/>
            <a:ext cx="3175" cy="18415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2789" name="Rectangle 1061"/>
          <p:cNvSpPr>
            <a:spLocks noChangeArrowheads="1"/>
          </p:cNvSpPr>
          <p:nvPr/>
        </p:nvSpPr>
        <p:spPr bwMode="auto">
          <a:xfrm>
            <a:off x="3152775" y="2051050"/>
            <a:ext cx="1588" cy="188913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2790" name="Rectangle 1062"/>
          <p:cNvSpPr>
            <a:spLocks noChangeArrowheads="1"/>
          </p:cNvSpPr>
          <p:nvPr/>
        </p:nvSpPr>
        <p:spPr bwMode="auto">
          <a:xfrm>
            <a:off x="3692525" y="2051050"/>
            <a:ext cx="3175" cy="18415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2791" name="Rectangle 1063"/>
          <p:cNvSpPr>
            <a:spLocks noChangeArrowheads="1"/>
          </p:cNvSpPr>
          <p:nvPr/>
        </p:nvSpPr>
        <p:spPr bwMode="auto">
          <a:xfrm>
            <a:off x="3692525" y="2051050"/>
            <a:ext cx="3175" cy="18415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2792" name="Rectangle 1064"/>
          <p:cNvSpPr>
            <a:spLocks noChangeArrowheads="1"/>
          </p:cNvSpPr>
          <p:nvPr/>
        </p:nvSpPr>
        <p:spPr bwMode="auto">
          <a:xfrm>
            <a:off x="3633788" y="2051050"/>
            <a:ext cx="1587" cy="18415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2793" name="Rectangle 1065"/>
          <p:cNvSpPr>
            <a:spLocks noChangeArrowheads="1"/>
          </p:cNvSpPr>
          <p:nvPr/>
        </p:nvSpPr>
        <p:spPr bwMode="auto">
          <a:xfrm>
            <a:off x="3570288" y="2049463"/>
            <a:ext cx="1587" cy="18415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2794" name="Rectangle 1066"/>
          <p:cNvSpPr>
            <a:spLocks noChangeArrowheads="1"/>
          </p:cNvSpPr>
          <p:nvPr/>
        </p:nvSpPr>
        <p:spPr bwMode="auto">
          <a:xfrm>
            <a:off x="3506788" y="2047875"/>
            <a:ext cx="1587" cy="18415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2795" name="Rectangle 1067"/>
          <p:cNvSpPr>
            <a:spLocks noChangeArrowheads="1"/>
          </p:cNvSpPr>
          <p:nvPr/>
        </p:nvSpPr>
        <p:spPr bwMode="auto">
          <a:xfrm>
            <a:off x="4419600" y="2055813"/>
            <a:ext cx="1588" cy="18415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2796" name="Rectangle 1068"/>
          <p:cNvSpPr>
            <a:spLocks noChangeArrowheads="1"/>
          </p:cNvSpPr>
          <p:nvPr/>
        </p:nvSpPr>
        <p:spPr bwMode="auto">
          <a:xfrm>
            <a:off x="4419600" y="2055813"/>
            <a:ext cx="1588" cy="18415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2797" name="Rectangle 1069"/>
          <p:cNvSpPr>
            <a:spLocks noChangeArrowheads="1"/>
          </p:cNvSpPr>
          <p:nvPr/>
        </p:nvSpPr>
        <p:spPr bwMode="auto">
          <a:xfrm>
            <a:off x="4360863" y="2055813"/>
            <a:ext cx="1587" cy="18415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2798" name="Rectangle 1070"/>
          <p:cNvSpPr>
            <a:spLocks noChangeArrowheads="1"/>
          </p:cNvSpPr>
          <p:nvPr/>
        </p:nvSpPr>
        <p:spPr bwMode="auto">
          <a:xfrm>
            <a:off x="4297363" y="2054225"/>
            <a:ext cx="1587" cy="18415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2799" name="Rectangle 1071"/>
          <p:cNvSpPr>
            <a:spLocks noChangeArrowheads="1"/>
          </p:cNvSpPr>
          <p:nvPr/>
        </p:nvSpPr>
        <p:spPr bwMode="auto">
          <a:xfrm>
            <a:off x="4235450" y="2058988"/>
            <a:ext cx="1588" cy="18415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2800" name="Rectangle 1072"/>
          <p:cNvSpPr>
            <a:spLocks noChangeArrowheads="1"/>
          </p:cNvSpPr>
          <p:nvPr/>
        </p:nvSpPr>
        <p:spPr bwMode="auto">
          <a:xfrm>
            <a:off x="4789488" y="2054225"/>
            <a:ext cx="1587" cy="18415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2801" name="Rectangle 1073"/>
          <p:cNvSpPr>
            <a:spLocks noChangeArrowheads="1"/>
          </p:cNvSpPr>
          <p:nvPr/>
        </p:nvSpPr>
        <p:spPr bwMode="auto">
          <a:xfrm>
            <a:off x="4789488" y="2054225"/>
            <a:ext cx="1587" cy="18415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2802" name="Rectangle 1074"/>
          <p:cNvSpPr>
            <a:spLocks noChangeArrowheads="1"/>
          </p:cNvSpPr>
          <p:nvPr/>
        </p:nvSpPr>
        <p:spPr bwMode="auto">
          <a:xfrm>
            <a:off x="4730750" y="2054225"/>
            <a:ext cx="1588" cy="18415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2803" name="Rectangle 1075"/>
          <p:cNvSpPr>
            <a:spLocks noChangeArrowheads="1"/>
          </p:cNvSpPr>
          <p:nvPr/>
        </p:nvSpPr>
        <p:spPr bwMode="auto">
          <a:xfrm>
            <a:off x="4667250" y="2051050"/>
            <a:ext cx="1588" cy="18415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2804" name="Rectangle 1076"/>
          <p:cNvSpPr>
            <a:spLocks noChangeArrowheads="1"/>
          </p:cNvSpPr>
          <p:nvPr/>
        </p:nvSpPr>
        <p:spPr bwMode="auto">
          <a:xfrm>
            <a:off x="4605338" y="2055813"/>
            <a:ext cx="3175" cy="18415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2805" name="Rectangle 1077"/>
          <p:cNvSpPr>
            <a:spLocks noChangeArrowheads="1"/>
          </p:cNvSpPr>
          <p:nvPr/>
        </p:nvSpPr>
        <p:spPr bwMode="auto">
          <a:xfrm>
            <a:off x="5145088" y="2049463"/>
            <a:ext cx="1587" cy="18415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2806" name="Rectangle 1078"/>
          <p:cNvSpPr>
            <a:spLocks noChangeArrowheads="1"/>
          </p:cNvSpPr>
          <p:nvPr/>
        </p:nvSpPr>
        <p:spPr bwMode="auto">
          <a:xfrm>
            <a:off x="5145088" y="2049463"/>
            <a:ext cx="1587" cy="18415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2807" name="Rectangle 1079"/>
          <p:cNvSpPr>
            <a:spLocks noChangeArrowheads="1"/>
          </p:cNvSpPr>
          <p:nvPr/>
        </p:nvSpPr>
        <p:spPr bwMode="auto">
          <a:xfrm>
            <a:off x="5086350" y="2049463"/>
            <a:ext cx="3175" cy="18415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2808" name="Rectangle 1080"/>
          <p:cNvSpPr>
            <a:spLocks noChangeArrowheads="1"/>
          </p:cNvSpPr>
          <p:nvPr/>
        </p:nvSpPr>
        <p:spPr bwMode="auto">
          <a:xfrm>
            <a:off x="5022850" y="2046288"/>
            <a:ext cx="1588" cy="18415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2809" name="Rectangle 1081"/>
          <p:cNvSpPr>
            <a:spLocks noChangeArrowheads="1"/>
          </p:cNvSpPr>
          <p:nvPr/>
        </p:nvSpPr>
        <p:spPr bwMode="auto">
          <a:xfrm>
            <a:off x="4960938" y="2051050"/>
            <a:ext cx="1587" cy="18415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2810" name="Rectangle 1082"/>
          <p:cNvSpPr>
            <a:spLocks noChangeArrowheads="1"/>
          </p:cNvSpPr>
          <p:nvPr/>
        </p:nvSpPr>
        <p:spPr bwMode="auto">
          <a:xfrm>
            <a:off x="5789613" y="1857375"/>
            <a:ext cx="1587" cy="201613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2811" name="Rectangle 1083"/>
          <p:cNvSpPr>
            <a:spLocks noChangeArrowheads="1"/>
          </p:cNvSpPr>
          <p:nvPr/>
        </p:nvSpPr>
        <p:spPr bwMode="auto">
          <a:xfrm>
            <a:off x="3551238" y="2855913"/>
            <a:ext cx="1587" cy="201612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2812" name="Rectangle 1084"/>
          <p:cNvSpPr>
            <a:spLocks noChangeArrowheads="1"/>
          </p:cNvSpPr>
          <p:nvPr/>
        </p:nvSpPr>
        <p:spPr bwMode="auto">
          <a:xfrm>
            <a:off x="4090988" y="2865438"/>
            <a:ext cx="1587" cy="20002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2813" name="Rectangle 1085"/>
          <p:cNvSpPr>
            <a:spLocks noChangeArrowheads="1"/>
          </p:cNvSpPr>
          <p:nvPr/>
        </p:nvSpPr>
        <p:spPr bwMode="auto">
          <a:xfrm>
            <a:off x="4729163" y="2855913"/>
            <a:ext cx="1587" cy="20002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2814" name="Rectangle 1086"/>
          <p:cNvSpPr>
            <a:spLocks noChangeArrowheads="1"/>
          </p:cNvSpPr>
          <p:nvPr/>
        </p:nvSpPr>
        <p:spPr bwMode="auto">
          <a:xfrm>
            <a:off x="1727200" y="3636963"/>
            <a:ext cx="3175" cy="27305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2815" name="Rectangle 1087"/>
          <p:cNvSpPr>
            <a:spLocks noChangeArrowheads="1"/>
          </p:cNvSpPr>
          <p:nvPr/>
        </p:nvSpPr>
        <p:spPr bwMode="auto">
          <a:xfrm>
            <a:off x="4200525" y="4332288"/>
            <a:ext cx="1588" cy="32702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2816" name="Rectangle 1088"/>
          <p:cNvSpPr>
            <a:spLocks noChangeArrowheads="1"/>
          </p:cNvSpPr>
          <p:nvPr/>
        </p:nvSpPr>
        <p:spPr bwMode="auto">
          <a:xfrm>
            <a:off x="4200525" y="4332288"/>
            <a:ext cx="1588" cy="32702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2817" name="Rectangle 1089"/>
          <p:cNvSpPr>
            <a:spLocks noChangeArrowheads="1"/>
          </p:cNvSpPr>
          <p:nvPr/>
        </p:nvSpPr>
        <p:spPr bwMode="auto">
          <a:xfrm>
            <a:off x="5067300" y="4968875"/>
            <a:ext cx="1588" cy="3937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2818" name="Rectangle 1090"/>
          <p:cNvSpPr>
            <a:spLocks noChangeArrowheads="1"/>
          </p:cNvSpPr>
          <p:nvPr/>
        </p:nvSpPr>
        <p:spPr bwMode="auto">
          <a:xfrm>
            <a:off x="4718050" y="4973638"/>
            <a:ext cx="3175" cy="3937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2819" name="Rectangle 1091"/>
          <p:cNvSpPr>
            <a:spLocks noChangeArrowheads="1"/>
          </p:cNvSpPr>
          <p:nvPr/>
        </p:nvSpPr>
        <p:spPr bwMode="auto">
          <a:xfrm>
            <a:off x="4208463" y="4965700"/>
            <a:ext cx="1587" cy="392113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9225" name="Picture 1092" descr="daq-5_co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6275" y="762000"/>
            <a:ext cx="5791200" cy="535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226" name="Rectangle 1093"/>
          <p:cNvSpPr>
            <a:spLocks noChangeArrowheads="1"/>
          </p:cNvSpPr>
          <p:nvPr/>
        </p:nvSpPr>
        <p:spPr bwMode="auto">
          <a:xfrm>
            <a:off x="0" y="1371600"/>
            <a:ext cx="3352800" cy="4876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</a:pPr>
            <a:r>
              <a:rPr lang="en-US" sz="2400" i="0">
                <a:solidFill>
                  <a:schemeClr val="bg2"/>
                </a:solidFill>
              </a:rPr>
              <a:t>Layered architecture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000" i="0">
                <a:solidFill>
                  <a:schemeClr val="bg2"/>
                </a:solidFill>
              </a:rPr>
              <a:t>Front end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000" i="0">
                <a:solidFill>
                  <a:schemeClr val="bg2"/>
                </a:solidFill>
              </a:rPr>
              <a:t>Read-out buffers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000" i="0">
                <a:solidFill>
                  <a:schemeClr val="bg2"/>
                </a:solidFill>
              </a:rPr>
              <a:t>Event building stage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000" i="0">
                <a:solidFill>
                  <a:schemeClr val="bg2"/>
                </a:solidFill>
              </a:rPr>
              <a:t>Recording</a:t>
            </a:r>
          </a:p>
          <a:p>
            <a:pPr marL="342900" indent="-342900" algn="l">
              <a:spcBef>
                <a:spcPct val="20000"/>
              </a:spcBef>
            </a:pPr>
            <a:r>
              <a:rPr lang="en-US" sz="2400" i="0">
                <a:solidFill>
                  <a:schemeClr val="bg2"/>
                </a:solidFill>
              </a:rPr>
              <a:t>Hardware: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000" i="0">
                <a:solidFill>
                  <a:schemeClr val="bg2"/>
                </a:solidFill>
              </a:rPr>
              <a:t>Custom COMPASS solutions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000" i="0">
                <a:solidFill>
                  <a:schemeClr val="bg2"/>
                </a:solidFill>
              </a:rPr>
              <a:t>Mainstream PC and networking</a:t>
            </a:r>
          </a:p>
          <a:p>
            <a:pPr marL="342900" indent="-342900" algn="l">
              <a:spcBef>
                <a:spcPct val="20000"/>
              </a:spcBef>
            </a:pPr>
            <a:r>
              <a:rPr lang="en-US" sz="2400" i="0">
                <a:solidFill>
                  <a:schemeClr val="bg2"/>
                </a:solidFill>
              </a:rPr>
              <a:t>Software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000" i="0">
                <a:solidFill>
                  <a:schemeClr val="bg2"/>
                </a:solidFill>
              </a:rPr>
              <a:t>ALICE DATE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000" i="0">
                <a:solidFill>
                  <a:schemeClr val="bg2"/>
                </a:solidFill>
              </a:rPr>
              <a:t>ROOT (COOOL)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Date Placehold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/>
              <a:t>24 aprile 2009</a:t>
            </a:r>
          </a:p>
        </p:txBody>
      </p:sp>
      <p:sp>
        <p:nvSpPr>
          <p:cNvPr id="50179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Silvia DALLA TORRE    (INFN Trieste)</a:t>
            </a:r>
          </a:p>
        </p:txBody>
      </p:sp>
      <p:sp>
        <p:nvSpPr>
          <p:cNvPr id="5018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37255AF-E52E-4290-9C56-B6E40812DCCE}" type="slidenum">
              <a:rPr lang="en-US"/>
              <a:pPr/>
              <a:t>33</a:t>
            </a:fld>
            <a:endParaRPr lang="en-US"/>
          </a:p>
        </p:txBody>
      </p:sp>
      <p:sp>
        <p:nvSpPr>
          <p:cNvPr id="23142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247775" y="228600"/>
            <a:ext cx="7820025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Palatino" pitchFamily="18" charset="0"/>
              </a:rPr>
              <a:t>COMPASS  acquisition  Farm</a:t>
            </a:r>
          </a:p>
        </p:txBody>
      </p:sp>
      <p:pic>
        <p:nvPicPr>
          <p:cNvPr id="50182" name="Picture 1027" descr="CCF2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7400" y="1303338"/>
            <a:ext cx="7010400" cy="433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3" name="AutoShape 1028"/>
          <p:cNvSpPr>
            <a:spLocks noChangeArrowheads="1"/>
          </p:cNvSpPr>
          <p:nvPr/>
        </p:nvSpPr>
        <p:spPr bwMode="auto">
          <a:xfrm>
            <a:off x="3276600" y="1676400"/>
            <a:ext cx="3352800" cy="838200"/>
          </a:xfrm>
          <a:custGeom>
            <a:avLst/>
            <a:gdLst>
              <a:gd name="T0" fmla="*/ 2514600 w 21600"/>
              <a:gd name="T1" fmla="*/ 0 h 21600"/>
              <a:gd name="T2" fmla="*/ 0 w 21600"/>
              <a:gd name="T3" fmla="*/ 419100 h 21600"/>
              <a:gd name="T4" fmla="*/ 2514600 w 21600"/>
              <a:gd name="T5" fmla="*/ 838200 h 21600"/>
              <a:gd name="T6" fmla="*/ 3352800 w 21600"/>
              <a:gd name="T7" fmla="*/ 4191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800" i="0">
                <a:latin typeface="Times New Roman" pitchFamily="18" charset="0"/>
              </a:rPr>
              <a:t>On-line events to Objectivity DB</a:t>
            </a:r>
          </a:p>
        </p:txBody>
      </p:sp>
      <p:grpSp>
        <p:nvGrpSpPr>
          <p:cNvPr id="50184" name="Group 1029"/>
          <p:cNvGrpSpPr>
            <a:grpSpLocks/>
          </p:cNvGrpSpPr>
          <p:nvPr/>
        </p:nvGrpSpPr>
        <p:grpSpPr bwMode="auto">
          <a:xfrm>
            <a:off x="5105400" y="3124200"/>
            <a:ext cx="2286000" cy="1752600"/>
            <a:chOff x="2784" y="2736"/>
            <a:chExt cx="1680" cy="1344"/>
          </a:xfrm>
        </p:grpSpPr>
        <p:sp>
          <p:nvSpPr>
            <p:cNvPr id="231430" name="AutoShape 1030"/>
            <p:cNvSpPr>
              <a:spLocks noChangeArrowheads="1"/>
            </p:cNvSpPr>
            <p:nvPr/>
          </p:nvSpPr>
          <p:spPr bwMode="auto">
            <a:xfrm flipV="1">
              <a:off x="3744" y="2736"/>
              <a:ext cx="720" cy="1248"/>
            </a:xfrm>
            <a:prstGeom prst="curvedLeftArrow">
              <a:avLst>
                <a:gd name="adj1" fmla="val 34667"/>
                <a:gd name="adj2" fmla="val 69333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1431" name="AutoShape 1031"/>
            <p:cNvSpPr>
              <a:spLocks noChangeArrowheads="1"/>
            </p:cNvSpPr>
            <p:nvPr/>
          </p:nvSpPr>
          <p:spPr bwMode="auto">
            <a:xfrm>
              <a:off x="2784" y="2783"/>
              <a:ext cx="720" cy="1297"/>
            </a:xfrm>
            <a:prstGeom prst="curvedRightArrow">
              <a:avLst>
                <a:gd name="adj1" fmla="val 36000"/>
                <a:gd name="adj2" fmla="val 72000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50185" name="Text Box 1032"/>
          <p:cNvSpPr txBox="1">
            <a:spLocks noChangeArrowheads="1"/>
          </p:cNvSpPr>
          <p:nvPr/>
        </p:nvSpPr>
        <p:spPr bwMode="auto">
          <a:xfrm>
            <a:off x="228600" y="1752600"/>
            <a:ext cx="5867400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800" b="1" i="0" dirty="0">
                <a:solidFill>
                  <a:srgbClr val="993366"/>
                </a:solidFill>
                <a:latin typeface="Arial" pitchFamily="34" charset="0"/>
              </a:rPr>
              <a:t>200 CPUs</a:t>
            </a:r>
          </a:p>
          <a:p>
            <a:pPr algn="l"/>
            <a:endParaRPr lang="en-US" sz="1800" b="1" i="0" dirty="0">
              <a:solidFill>
                <a:srgbClr val="993366"/>
              </a:solidFill>
              <a:latin typeface="Arial" pitchFamily="34" charset="0"/>
            </a:endParaRPr>
          </a:p>
          <a:p>
            <a:pPr algn="l"/>
            <a:r>
              <a:rPr lang="en-US" sz="1800" b="1" i="0" dirty="0">
                <a:solidFill>
                  <a:srgbClr val="CC0066"/>
                </a:solidFill>
                <a:latin typeface="Arial" pitchFamily="34" charset="0"/>
              </a:rPr>
              <a:t>35 MB/s input rate</a:t>
            </a:r>
          </a:p>
          <a:p>
            <a:pPr algn="l"/>
            <a:r>
              <a:rPr lang="en-US" sz="1800" b="1" i="0" dirty="0">
                <a:solidFill>
                  <a:srgbClr val="CC0066"/>
                </a:solidFill>
                <a:latin typeface="Arial" pitchFamily="34" charset="0"/>
              </a:rPr>
              <a:t>300 </a:t>
            </a:r>
            <a:r>
              <a:rPr lang="en-US" sz="1800" b="1" i="0" dirty="0" smtClean="0">
                <a:solidFill>
                  <a:srgbClr val="CC0066"/>
                </a:solidFill>
                <a:latin typeface="Arial" pitchFamily="34" charset="0"/>
              </a:rPr>
              <a:t>PB/year</a:t>
            </a:r>
            <a:endParaRPr lang="en-US" sz="1800" b="1" i="0" dirty="0">
              <a:solidFill>
                <a:srgbClr val="CC0066"/>
              </a:solidFill>
              <a:latin typeface="Arial" pitchFamily="34" charset="0"/>
            </a:endParaRPr>
          </a:p>
          <a:p>
            <a:pPr algn="l"/>
            <a:endParaRPr lang="en-US" sz="1800" b="1" i="0" dirty="0">
              <a:solidFill>
                <a:srgbClr val="CC0066"/>
              </a:solidFill>
              <a:latin typeface="Arial" pitchFamily="34" charset="0"/>
            </a:endParaRPr>
          </a:p>
          <a:p>
            <a:pPr algn="l"/>
            <a:endParaRPr lang="en-US" sz="1800" i="0" dirty="0">
              <a:solidFill>
                <a:srgbClr val="006600"/>
              </a:solidFill>
              <a:latin typeface="Arial" pitchFamily="34" charset="0"/>
            </a:endParaRPr>
          </a:p>
          <a:p>
            <a:pPr algn="l"/>
            <a:endParaRPr lang="en-US" sz="1800" i="0" dirty="0">
              <a:latin typeface="Arial" pitchFamily="34" charset="0"/>
            </a:endParaRPr>
          </a:p>
          <a:p>
            <a:pPr algn="l"/>
            <a:endParaRPr lang="en-US" sz="1800" i="0" dirty="0">
              <a:latin typeface="Arial" pitchFamily="34" charset="0"/>
            </a:endParaRPr>
          </a:p>
          <a:p>
            <a:pPr algn="l"/>
            <a:endParaRPr lang="en-US" sz="1800" i="0" dirty="0">
              <a:latin typeface="Arial" pitchFamily="34" charset="0"/>
            </a:endParaRPr>
          </a:p>
          <a:p>
            <a:pPr algn="l"/>
            <a:endParaRPr lang="en-US" sz="1800" i="0" dirty="0">
              <a:latin typeface="Arial" pitchFamily="34" charset="0"/>
            </a:endParaRPr>
          </a:p>
          <a:p>
            <a:pPr algn="l"/>
            <a:r>
              <a:rPr lang="en-US" sz="1800" b="1" i="0" dirty="0">
                <a:solidFill>
                  <a:srgbClr val="008080"/>
                </a:solidFill>
                <a:latin typeface="Arial" pitchFamily="34" charset="0"/>
              </a:rPr>
              <a:t>Use of CASTOR (since 2000)</a:t>
            </a:r>
          </a:p>
          <a:p>
            <a:pPr algn="l"/>
            <a:endParaRPr lang="en-US" sz="1800" b="1" i="0" dirty="0">
              <a:solidFill>
                <a:srgbClr val="008080"/>
              </a:solidFill>
              <a:latin typeface="Arial" pitchFamily="34" charset="0"/>
            </a:endParaRPr>
          </a:p>
          <a:p>
            <a:pPr algn="l"/>
            <a:r>
              <a:rPr lang="en-US" sz="1800" b="1" i="0" dirty="0">
                <a:solidFill>
                  <a:srgbClr val="006600"/>
                </a:solidFill>
                <a:latin typeface="Arial" pitchFamily="34" charset="0"/>
              </a:rPr>
              <a:t>Use of Objectivity/DB </a:t>
            </a:r>
          </a:p>
          <a:p>
            <a:pPr lvl="1" indent="-112713" algn="l">
              <a:buFontTx/>
              <a:buChar char="•"/>
            </a:pPr>
            <a:r>
              <a:rPr lang="en-US" sz="1800" b="1" i="0" dirty="0">
                <a:solidFill>
                  <a:srgbClr val="008000"/>
                </a:solidFill>
                <a:latin typeface="Arial" pitchFamily="34" charset="0"/>
              </a:rPr>
              <a:t>Farm parallel access to events</a:t>
            </a:r>
          </a:p>
          <a:p>
            <a:pPr lvl="1" indent="-112713" algn="l">
              <a:buFontTx/>
              <a:buChar char="•"/>
            </a:pPr>
            <a:r>
              <a:rPr lang="en-US" sz="1800" b="1" i="0" dirty="0">
                <a:solidFill>
                  <a:srgbClr val="008000"/>
                </a:solidFill>
                <a:latin typeface="Arial" pitchFamily="34" charset="0"/>
              </a:rPr>
              <a:t>DST production</a:t>
            </a:r>
          </a:p>
          <a:p>
            <a:pPr lvl="1" indent="-112713" algn="l">
              <a:buFontTx/>
              <a:buChar char="•"/>
            </a:pPr>
            <a:r>
              <a:rPr lang="en-US" sz="1800" b="1" i="0" dirty="0">
                <a:solidFill>
                  <a:srgbClr val="008000"/>
                </a:solidFill>
                <a:latin typeface="Arial" pitchFamily="34" charset="0"/>
              </a:rPr>
              <a:t>RAW-DST connection without data duplication</a:t>
            </a:r>
            <a:endParaRPr lang="en-US" sz="1800" b="1" i="0" dirty="0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50186" name="AutoShape 1033"/>
          <p:cNvSpPr>
            <a:spLocks noChangeArrowheads="1"/>
          </p:cNvSpPr>
          <p:nvPr/>
        </p:nvSpPr>
        <p:spPr bwMode="auto">
          <a:xfrm>
            <a:off x="6858000" y="2057400"/>
            <a:ext cx="1519238" cy="1219200"/>
          </a:xfrm>
          <a:prstGeom prst="leftRightArrow">
            <a:avLst>
              <a:gd name="adj1" fmla="val 50000"/>
              <a:gd name="adj2" fmla="val 2492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400" i="0">
                <a:latin typeface="Times New Roman" pitchFamily="18" charset="0"/>
              </a:rPr>
              <a:t>Disk/tape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en-US" sz="3600" dirty="0" smtClean="0"/>
          </a:p>
          <a:p>
            <a:pPr algn="ctr">
              <a:buNone/>
            </a:pPr>
            <a:r>
              <a:rPr lang="en-US" sz="3600" dirty="0" smtClean="0"/>
              <a:t>i </a:t>
            </a:r>
            <a:r>
              <a:rPr lang="en-US" sz="3600" dirty="0" err="1" smtClean="0"/>
              <a:t>ricercatori</a:t>
            </a:r>
            <a:r>
              <a:rPr lang="en-US" sz="3600" dirty="0" smtClean="0"/>
              <a:t> </a:t>
            </a:r>
            <a:r>
              <a:rPr lang="en-US" sz="3600" dirty="0" err="1" smtClean="0"/>
              <a:t>che</a:t>
            </a:r>
            <a:r>
              <a:rPr lang="en-US" sz="3600" dirty="0" smtClean="0"/>
              <a:t> </a:t>
            </a:r>
            <a:r>
              <a:rPr lang="en-US" sz="3600" dirty="0" err="1" smtClean="0"/>
              <a:t>contribuiscono</a:t>
            </a:r>
            <a:endParaRPr lang="en-US" sz="3600" dirty="0" smtClean="0"/>
          </a:p>
          <a:p>
            <a:pPr algn="ctr">
              <a:buNone/>
            </a:pPr>
            <a:endParaRPr lang="en-US" sz="3600" dirty="0" smtClean="0"/>
          </a:p>
          <a:p>
            <a:pPr algn="ctr">
              <a:buNone/>
            </a:pPr>
            <a:r>
              <a:rPr lang="en-US" sz="3600" dirty="0" smtClean="0"/>
              <a:t>a </a:t>
            </a:r>
          </a:p>
          <a:p>
            <a:pPr algn="ctr">
              <a:buNone/>
            </a:pPr>
            <a:endParaRPr lang="en-US" sz="3600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en-US" sz="3600" dirty="0" smtClean="0">
                <a:solidFill>
                  <a:srgbClr val="FF0000"/>
                </a:solidFill>
              </a:rPr>
              <a:t>COMPASS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24 aprile 2009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Silvia DALLA TORRE    (INFN Trieste)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797AA3-EC27-4EF5-8086-9839DFF172E2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                                                                            Silvia DALLA TORRE</a:t>
            </a:r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      </a:t>
            </a:r>
          </a:p>
          <a:p>
            <a:endParaRPr lang="en-US">
              <a:latin typeface="Times New Roman" pitchFamily="18" charset="0"/>
            </a:endParaRPr>
          </a:p>
        </p:txBody>
      </p:sp>
      <p:sp>
        <p:nvSpPr>
          <p:cNvPr id="561158" name="Rectangle 6"/>
          <p:cNvSpPr>
            <a:spLocks noChangeArrowheads="1"/>
          </p:cNvSpPr>
          <p:nvPr/>
        </p:nvSpPr>
        <p:spPr bwMode="auto">
          <a:xfrm>
            <a:off x="4737642" y="5019675"/>
            <a:ext cx="3510722" cy="96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endParaRPr lang="en-US" sz="3200" b="0">
              <a:solidFill>
                <a:schemeClr val="tx1"/>
              </a:solidFill>
              <a:effectLst/>
              <a:latin typeface="Arial" charset="0"/>
            </a:endParaRP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endParaRPr lang="en-US" sz="3200" b="0"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61159" name="Text Box 7"/>
          <p:cNvSpPr txBox="1">
            <a:spLocks noChangeArrowheads="1"/>
          </p:cNvSpPr>
          <p:nvPr/>
        </p:nvSpPr>
        <p:spPr bwMode="auto">
          <a:xfrm>
            <a:off x="4942862" y="5759450"/>
            <a:ext cx="1593384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</a:pPr>
            <a:endParaRPr lang="de-DE" sz="2400" b="0"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561160" name="Text Box 8"/>
          <p:cNvSpPr txBox="1">
            <a:spLocks noChangeArrowheads="1"/>
          </p:cNvSpPr>
          <p:nvPr/>
        </p:nvSpPr>
        <p:spPr bwMode="auto">
          <a:xfrm>
            <a:off x="4475254" y="3402014"/>
            <a:ext cx="184731" cy="748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lnSpc>
                <a:spcPct val="100000"/>
              </a:lnSpc>
            </a:pPr>
            <a:endParaRPr lang="en-US" sz="3200" i="1" baseline="30000">
              <a:solidFill>
                <a:schemeClr val="tx1"/>
              </a:solidFill>
              <a:effectLst/>
              <a:latin typeface="Arial Unicode MS" pitchFamily="34" charset="-128"/>
            </a:endParaRPr>
          </a:p>
          <a:p>
            <a:pPr eaLnBrk="1" hangingPunct="1">
              <a:lnSpc>
                <a:spcPct val="100000"/>
              </a:lnSpc>
            </a:pPr>
            <a:endParaRPr lang="en-US" sz="3200" i="1" baseline="30000"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pic>
        <p:nvPicPr>
          <p:cNvPr id="561161" name="Picture 9" descr="cern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90556" y="2695576"/>
            <a:ext cx="4601317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1162" name="Text Box 10"/>
          <p:cNvSpPr txBox="1">
            <a:spLocks noChangeArrowheads="1"/>
          </p:cNvSpPr>
          <p:nvPr/>
        </p:nvSpPr>
        <p:spPr bwMode="auto">
          <a:xfrm>
            <a:off x="5391413" y="3787775"/>
            <a:ext cx="1559669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lnSpc>
                <a:spcPct val="100000"/>
              </a:lnSpc>
            </a:pPr>
            <a:r>
              <a:rPr lang="en-US" sz="2400">
                <a:solidFill>
                  <a:schemeClr val="bg1"/>
                </a:solidFill>
                <a:effectLst/>
                <a:latin typeface="Tahoma" pitchFamily="34" charset="0"/>
              </a:rPr>
              <a:t>COMPASS</a:t>
            </a:r>
          </a:p>
        </p:txBody>
      </p:sp>
      <p:sp>
        <p:nvSpPr>
          <p:cNvPr id="561163" name="Line 11"/>
          <p:cNvSpPr>
            <a:spLocks noChangeShapeType="1"/>
          </p:cNvSpPr>
          <p:nvPr/>
        </p:nvSpPr>
        <p:spPr bwMode="auto">
          <a:xfrm>
            <a:off x="6207894" y="4278313"/>
            <a:ext cx="444153" cy="27146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61164" name="Text Box 12"/>
          <p:cNvSpPr txBox="1">
            <a:spLocks noChangeArrowheads="1"/>
          </p:cNvSpPr>
          <p:nvPr/>
        </p:nvSpPr>
        <p:spPr bwMode="auto">
          <a:xfrm>
            <a:off x="7049295" y="3978275"/>
            <a:ext cx="71240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lnSpc>
                <a:spcPct val="100000"/>
              </a:lnSpc>
            </a:pPr>
            <a:r>
              <a:rPr lang="en-US" sz="2400">
                <a:solidFill>
                  <a:schemeClr val="bg1"/>
                </a:solidFill>
                <a:effectLst/>
                <a:latin typeface="Tahoma" pitchFamily="34" charset="0"/>
              </a:rPr>
              <a:t>SPS</a:t>
            </a:r>
          </a:p>
        </p:txBody>
      </p:sp>
      <p:sp>
        <p:nvSpPr>
          <p:cNvPr id="561165" name="Text Box 13"/>
          <p:cNvSpPr txBox="1">
            <a:spLocks noChangeArrowheads="1"/>
          </p:cNvSpPr>
          <p:nvPr/>
        </p:nvSpPr>
        <p:spPr bwMode="auto">
          <a:xfrm>
            <a:off x="8047541" y="3236913"/>
            <a:ext cx="734394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lnSpc>
                <a:spcPct val="100000"/>
              </a:lnSpc>
            </a:pPr>
            <a:r>
              <a:rPr lang="en-US" sz="2400">
                <a:solidFill>
                  <a:schemeClr val="bg1"/>
                </a:solidFill>
                <a:effectLst/>
                <a:latin typeface="Tahoma" pitchFamily="34" charset="0"/>
              </a:rPr>
              <a:t>LHC</a:t>
            </a:r>
          </a:p>
        </p:txBody>
      </p:sp>
      <p:sp>
        <p:nvSpPr>
          <p:cNvPr id="561166" name="Line 14"/>
          <p:cNvSpPr>
            <a:spLocks noChangeShapeType="1"/>
          </p:cNvSpPr>
          <p:nvPr/>
        </p:nvSpPr>
        <p:spPr bwMode="auto">
          <a:xfrm rot="6000000">
            <a:off x="7540870" y="3468199"/>
            <a:ext cx="541337" cy="38991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61167" name="Line 15"/>
          <p:cNvSpPr>
            <a:spLocks noChangeShapeType="1"/>
          </p:cNvSpPr>
          <p:nvPr/>
        </p:nvSpPr>
        <p:spPr bwMode="auto">
          <a:xfrm rot="6600000" flipV="1">
            <a:off x="6765677" y="4502324"/>
            <a:ext cx="534987" cy="61566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61168" name="Line 16"/>
          <p:cNvSpPr>
            <a:spLocks noChangeShapeType="1"/>
          </p:cNvSpPr>
          <p:nvPr/>
        </p:nvSpPr>
        <p:spPr bwMode="auto">
          <a:xfrm flipV="1">
            <a:off x="6552370" y="4611688"/>
            <a:ext cx="108473" cy="3746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none" w="lg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561169" name="Picture 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184728" cy="400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p, n – solo ELEMENTARI ?</a:t>
            </a:r>
          </a:p>
        </p:txBody>
      </p:sp>
      <p:sp>
        <p:nvSpPr>
          <p:cNvPr id="11269" name="Content Placeholder 2"/>
          <p:cNvSpPr>
            <a:spLocks noGrp="1"/>
          </p:cNvSpPr>
          <p:nvPr>
            <p:ph idx="1"/>
          </p:nvPr>
        </p:nvSpPr>
        <p:spPr>
          <a:xfrm>
            <a:off x="685800" y="1549400"/>
            <a:ext cx="7772400" cy="4699000"/>
          </a:xfrm>
          <a:ln>
            <a:solidFill>
              <a:schemeClr val="tx1"/>
            </a:solidFill>
          </a:ln>
        </p:spPr>
        <p:txBody>
          <a:bodyPr/>
          <a:lstStyle/>
          <a:p>
            <a:pPr eaLnBrk="1" hangingPunct="1"/>
            <a:r>
              <a:rPr lang="en-US" dirty="0" err="1" smtClean="0"/>
              <a:t>dalla</a:t>
            </a:r>
            <a:r>
              <a:rPr lang="en-US" dirty="0" smtClean="0"/>
              <a:t> </a:t>
            </a:r>
            <a:r>
              <a:rPr lang="en-US" dirty="0" err="1" smtClean="0"/>
              <a:t>teoria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DIRAC </a:t>
            </a:r>
          </a:p>
          <a:p>
            <a:pPr eaLnBrk="1" hangingPunct="1">
              <a:buFontTx/>
              <a:buNone/>
            </a:pPr>
            <a:r>
              <a:rPr lang="it-IT" dirty="0" smtClean="0"/>
              <a:t>	per una particella </a:t>
            </a:r>
            <a:r>
              <a:rPr lang="it-IT" i="1" dirty="0" smtClean="0">
                <a:solidFill>
                  <a:srgbClr val="FF0000"/>
                </a:solidFill>
              </a:rPr>
              <a:t>elementare </a:t>
            </a:r>
            <a:r>
              <a:rPr lang="it-IT" i="1" dirty="0" smtClean="0"/>
              <a:t>con </a:t>
            </a:r>
            <a:r>
              <a:rPr lang="it-IT" i="1" dirty="0" err="1" smtClean="0"/>
              <a:t>spin</a:t>
            </a:r>
            <a:r>
              <a:rPr lang="it-IT" i="1" dirty="0" smtClean="0"/>
              <a:t> ½ e carica elettrica </a:t>
            </a:r>
            <a:r>
              <a:rPr lang="it-IT" i="1" dirty="0" smtClean="0">
                <a:sym typeface="Wingdings" pitchFamily="2" charset="2"/>
              </a:rPr>
              <a:t> </a:t>
            </a:r>
            <a:r>
              <a:rPr lang="it-IT" dirty="0" smtClean="0"/>
              <a:t>momento magnetico, direttamente proporzionale alla carica ed inversamente proporzionale alla </a:t>
            </a:r>
            <a:r>
              <a:rPr lang="en-US" dirty="0" err="1" smtClean="0"/>
              <a:t>massa</a:t>
            </a:r>
            <a:endParaRPr lang="en-US" dirty="0" smtClean="0"/>
          </a:p>
          <a:p>
            <a:pPr eaLnBrk="1" hangingPunct="1">
              <a:buFontTx/>
              <a:buNone/>
            </a:pPr>
            <a:endParaRPr lang="en-US" dirty="0" smtClean="0"/>
          </a:p>
          <a:p>
            <a:pPr eaLnBrk="1" hangingPunct="1"/>
            <a:r>
              <a:rPr lang="en-US" dirty="0" err="1" smtClean="0">
                <a:solidFill>
                  <a:schemeClr val="tx1"/>
                </a:solidFill>
              </a:rPr>
              <a:t>questo</a:t>
            </a:r>
            <a:r>
              <a:rPr lang="en-US" dirty="0" smtClean="0">
                <a:solidFill>
                  <a:schemeClr val="tx1"/>
                </a:solidFill>
              </a:rPr>
              <a:t> non e’ </a:t>
            </a:r>
            <a:r>
              <a:rPr lang="en-US" dirty="0" err="1" smtClean="0">
                <a:solidFill>
                  <a:schemeClr val="tx1"/>
                </a:solidFill>
              </a:rPr>
              <a:t>verificato</a:t>
            </a:r>
            <a:r>
              <a:rPr lang="en-US" dirty="0" smtClean="0">
                <a:solidFill>
                  <a:schemeClr val="tx1"/>
                </a:solidFill>
              </a:rPr>
              <a:t> per </a:t>
            </a:r>
            <a:r>
              <a:rPr lang="en-US" dirty="0" err="1" smtClean="0">
                <a:solidFill>
                  <a:schemeClr val="tx1"/>
                </a:solidFill>
              </a:rPr>
              <a:t>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nucleoni</a:t>
            </a:r>
            <a:endParaRPr lang="en-US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en-US" dirty="0" smtClean="0"/>
              <a:t>p ha </a:t>
            </a:r>
            <a:r>
              <a:rPr lang="en-US" dirty="0" err="1" smtClean="0"/>
              <a:t>momento</a:t>
            </a:r>
            <a:r>
              <a:rPr lang="en-US" dirty="0" smtClean="0"/>
              <a:t> </a:t>
            </a:r>
            <a:r>
              <a:rPr lang="en-US" dirty="0" err="1" smtClean="0"/>
              <a:t>magnetico</a:t>
            </a:r>
            <a:r>
              <a:rPr lang="en-US" dirty="0" smtClean="0"/>
              <a:t> ~ 3 volte </a:t>
            </a:r>
            <a:r>
              <a:rPr lang="en-US" dirty="0" err="1" smtClean="0"/>
              <a:t>maggiore</a:t>
            </a:r>
            <a:endParaRPr lang="en-US" dirty="0" smtClean="0"/>
          </a:p>
          <a:p>
            <a:pPr eaLnBrk="1" hangingPunct="1"/>
            <a:r>
              <a:rPr lang="en-US" dirty="0" smtClean="0"/>
              <a:t>n ha </a:t>
            </a:r>
            <a:r>
              <a:rPr lang="en-US" dirty="0" err="1" smtClean="0"/>
              <a:t>momento</a:t>
            </a:r>
            <a:r>
              <a:rPr lang="en-US" dirty="0" smtClean="0"/>
              <a:t> </a:t>
            </a:r>
            <a:r>
              <a:rPr lang="en-US" dirty="0" err="1" smtClean="0"/>
              <a:t>magnetico</a:t>
            </a:r>
            <a:r>
              <a:rPr lang="en-US" dirty="0" smtClean="0"/>
              <a:t> ~ -2/3 </a:t>
            </a:r>
            <a:r>
              <a:rPr lang="en-US" dirty="0" err="1" smtClean="0"/>
              <a:t>quello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p</a:t>
            </a:r>
          </a:p>
        </p:txBody>
      </p:sp>
      <p:sp>
        <p:nvSpPr>
          <p:cNvPr id="1127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/>
              <a:t>24 aprile 2009</a:t>
            </a:r>
          </a:p>
        </p:txBody>
      </p:sp>
      <p:sp>
        <p:nvSpPr>
          <p:cNvPr id="1127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Silvia DALLA TORRE    (INFN Trieste)</a:t>
            </a:r>
          </a:p>
        </p:txBody>
      </p:sp>
      <p:sp>
        <p:nvSpPr>
          <p:cNvPr id="1127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E5DEBDC-3639-46A0-93D1-EB0C47DC9F51}" type="slidenum">
              <a:rPr lang="en-US"/>
              <a:pPr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 smtClean="0"/>
              <a:t>L’evoluzione</a:t>
            </a:r>
            <a:r>
              <a:rPr lang="en-US" dirty="0" smtClean="0"/>
              <a:t> </a:t>
            </a:r>
            <a:r>
              <a:rPr lang="en-US" dirty="0" err="1" smtClean="0"/>
              <a:t>della</a:t>
            </a:r>
            <a:r>
              <a:rPr lang="en-US" dirty="0" smtClean="0"/>
              <a:t> </a:t>
            </a:r>
            <a:r>
              <a:rPr lang="en-US" dirty="0" err="1" smtClean="0"/>
              <a:t>conoscenza</a:t>
            </a:r>
            <a:r>
              <a:rPr lang="en-US" dirty="0" smtClean="0"/>
              <a:t> del </a:t>
            </a:r>
            <a:r>
              <a:rPr lang="en-US" dirty="0" err="1" smtClean="0"/>
              <a:t>protone</a:t>
            </a:r>
            <a:r>
              <a:rPr lang="en-US" dirty="0" smtClean="0"/>
              <a:t> </a:t>
            </a:r>
          </a:p>
        </p:txBody>
      </p:sp>
      <p:sp>
        <p:nvSpPr>
          <p:cNvPr id="12293" name="Content Placeholder 2"/>
          <p:cNvSpPr>
            <a:spLocks noGrp="1"/>
          </p:cNvSpPr>
          <p:nvPr>
            <p:ph idx="1"/>
          </p:nvPr>
        </p:nvSpPr>
        <p:spPr>
          <a:xfrm>
            <a:off x="482600" y="1386721"/>
            <a:ext cx="8382000" cy="4953000"/>
          </a:xfrm>
        </p:spPr>
        <p:txBody>
          <a:bodyPr/>
          <a:lstStyle/>
          <a:p>
            <a:pPr eaLnBrk="1" hangingPunct="1"/>
            <a:r>
              <a:rPr lang="en-US" sz="1800" dirty="0" err="1" smtClean="0">
                <a:solidFill>
                  <a:schemeClr val="accent2"/>
                </a:solidFill>
              </a:rPr>
              <a:t>Negli</a:t>
            </a:r>
            <a:r>
              <a:rPr lang="en-US" sz="1800" dirty="0" smtClean="0">
                <a:solidFill>
                  <a:schemeClr val="accent2"/>
                </a:solidFill>
              </a:rPr>
              <a:t> </a:t>
            </a:r>
            <a:r>
              <a:rPr lang="en-US" sz="1800" dirty="0" err="1" smtClean="0">
                <a:solidFill>
                  <a:schemeClr val="accent2"/>
                </a:solidFill>
              </a:rPr>
              <a:t>anni</a:t>
            </a:r>
            <a:r>
              <a:rPr lang="en-US" sz="1800" dirty="0" smtClean="0">
                <a:solidFill>
                  <a:schemeClr val="accent2"/>
                </a:solidFill>
              </a:rPr>
              <a:t> ’50 a Stanford, in California </a:t>
            </a:r>
            <a:r>
              <a:rPr lang="en-US" sz="1800" dirty="0" err="1" smtClean="0">
                <a:solidFill>
                  <a:schemeClr val="accent2"/>
                </a:solidFill>
              </a:rPr>
              <a:t>si</a:t>
            </a:r>
            <a:r>
              <a:rPr lang="en-US" sz="1800" dirty="0" smtClean="0">
                <a:solidFill>
                  <a:schemeClr val="accent2"/>
                </a:solidFill>
              </a:rPr>
              <a:t> </a:t>
            </a:r>
            <a:r>
              <a:rPr lang="en-US" sz="1800" dirty="0" err="1" smtClean="0">
                <a:solidFill>
                  <a:schemeClr val="accent2"/>
                </a:solidFill>
              </a:rPr>
              <a:t>misura</a:t>
            </a:r>
            <a:r>
              <a:rPr lang="en-US" sz="1800" dirty="0" smtClean="0">
                <a:solidFill>
                  <a:schemeClr val="accent2"/>
                </a:solidFill>
              </a:rPr>
              <a:t> la </a:t>
            </a:r>
            <a:r>
              <a:rPr lang="en-US" sz="1800" dirty="0" err="1" smtClean="0">
                <a:solidFill>
                  <a:schemeClr val="accent2"/>
                </a:solidFill>
              </a:rPr>
              <a:t>dimensione</a:t>
            </a:r>
            <a:r>
              <a:rPr lang="en-US" sz="1800" dirty="0" smtClean="0">
                <a:solidFill>
                  <a:schemeClr val="accent2"/>
                </a:solidFill>
              </a:rPr>
              <a:t> </a:t>
            </a:r>
            <a:r>
              <a:rPr lang="en-US" sz="1800" dirty="0" err="1" smtClean="0">
                <a:solidFill>
                  <a:schemeClr val="accent2"/>
                </a:solidFill>
              </a:rPr>
              <a:t>finita</a:t>
            </a:r>
            <a:r>
              <a:rPr lang="en-US" sz="1800" dirty="0" smtClean="0">
                <a:solidFill>
                  <a:schemeClr val="accent2"/>
                </a:solidFill>
              </a:rPr>
              <a:t> </a:t>
            </a:r>
            <a:r>
              <a:rPr lang="en-US" sz="1800" dirty="0" smtClean="0">
                <a:solidFill>
                  <a:schemeClr val="tx1"/>
                </a:solidFill>
              </a:rPr>
              <a:t>(= non e’ </a:t>
            </a:r>
            <a:r>
              <a:rPr lang="en-US" sz="1800" dirty="0" err="1" smtClean="0">
                <a:solidFill>
                  <a:schemeClr val="tx1"/>
                </a:solidFill>
              </a:rPr>
              <a:t>puntiforme</a:t>
            </a:r>
            <a:r>
              <a:rPr lang="en-US" sz="1800" dirty="0" smtClean="0">
                <a:solidFill>
                  <a:schemeClr val="tx1"/>
                </a:solidFill>
              </a:rPr>
              <a:t> !!!)</a:t>
            </a:r>
            <a:r>
              <a:rPr lang="en-US" sz="1800" dirty="0" smtClean="0">
                <a:solidFill>
                  <a:schemeClr val="accent2"/>
                </a:solidFill>
              </a:rPr>
              <a:t> del </a:t>
            </a:r>
            <a:r>
              <a:rPr lang="en-US" sz="1800" dirty="0" err="1" smtClean="0">
                <a:solidFill>
                  <a:schemeClr val="accent2"/>
                </a:solidFill>
              </a:rPr>
              <a:t>protone</a:t>
            </a:r>
            <a:r>
              <a:rPr lang="en-US" sz="1800" dirty="0" smtClean="0">
                <a:solidFill>
                  <a:schemeClr val="accent2"/>
                </a:solidFill>
              </a:rPr>
              <a:t> (~1fm)</a:t>
            </a:r>
          </a:p>
          <a:p>
            <a:pPr eaLnBrk="1" hangingPunct="1"/>
            <a:r>
              <a:rPr lang="en-US" sz="1800" dirty="0" err="1" smtClean="0">
                <a:solidFill>
                  <a:srgbClr val="008000"/>
                </a:solidFill>
              </a:rPr>
              <a:t>Negli</a:t>
            </a:r>
            <a:r>
              <a:rPr lang="en-US" sz="1800" dirty="0" smtClean="0">
                <a:solidFill>
                  <a:srgbClr val="008000"/>
                </a:solidFill>
              </a:rPr>
              <a:t> </a:t>
            </a:r>
            <a:r>
              <a:rPr lang="en-US" sz="1800" dirty="0" err="1" smtClean="0">
                <a:solidFill>
                  <a:srgbClr val="008000"/>
                </a:solidFill>
              </a:rPr>
              <a:t>anni</a:t>
            </a:r>
            <a:r>
              <a:rPr lang="en-US" sz="1800" dirty="0" smtClean="0">
                <a:solidFill>
                  <a:srgbClr val="008000"/>
                </a:solidFill>
              </a:rPr>
              <a:t> ’60, </a:t>
            </a:r>
            <a:r>
              <a:rPr lang="en-US" sz="1800" dirty="0" err="1" smtClean="0">
                <a:solidFill>
                  <a:srgbClr val="008000"/>
                </a:solidFill>
              </a:rPr>
              <a:t>sempre</a:t>
            </a:r>
            <a:r>
              <a:rPr lang="en-US" sz="1800" dirty="0" smtClean="0">
                <a:solidFill>
                  <a:srgbClr val="008000"/>
                </a:solidFill>
              </a:rPr>
              <a:t> a Stanford, </a:t>
            </a:r>
            <a:r>
              <a:rPr lang="en-US" sz="1800" dirty="0" err="1" smtClean="0">
                <a:solidFill>
                  <a:srgbClr val="008000"/>
                </a:solidFill>
              </a:rPr>
              <a:t>si</a:t>
            </a:r>
            <a:r>
              <a:rPr lang="en-US" sz="1800" dirty="0" smtClean="0">
                <a:solidFill>
                  <a:srgbClr val="008000"/>
                </a:solidFill>
              </a:rPr>
              <a:t> </a:t>
            </a:r>
            <a:r>
              <a:rPr lang="en-US" sz="1800" dirty="0" err="1" smtClean="0">
                <a:solidFill>
                  <a:srgbClr val="008000"/>
                </a:solidFill>
              </a:rPr>
              <a:t>scopre</a:t>
            </a:r>
            <a:r>
              <a:rPr lang="en-US" sz="1800" dirty="0" smtClean="0">
                <a:solidFill>
                  <a:srgbClr val="008000"/>
                </a:solidFill>
              </a:rPr>
              <a:t> </a:t>
            </a:r>
            <a:r>
              <a:rPr lang="en-US" sz="1800" dirty="0" err="1" smtClean="0">
                <a:solidFill>
                  <a:srgbClr val="008000"/>
                </a:solidFill>
              </a:rPr>
              <a:t>che</a:t>
            </a:r>
            <a:r>
              <a:rPr lang="en-US" sz="1800" dirty="0" smtClean="0">
                <a:solidFill>
                  <a:srgbClr val="008000"/>
                </a:solidFill>
              </a:rPr>
              <a:t> </a:t>
            </a:r>
            <a:r>
              <a:rPr lang="en-US" sz="1800" dirty="0" err="1" smtClean="0">
                <a:solidFill>
                  <a:srgbClr val="008000"/>
                </a:solidFill>
              </a:rPr>
              <a:t>il</a:t>
            </a:r>
            <a:r>
              <a:rPr lang="en-US" sz="1800" dirty="0" smtClean="0">
                <a:solidFill>
                  <a:srgbClr val="008000"/>
                </a:solidFill>
              </a:rPr>
              <a:t> </a:t>
            </a:r>
            <a:r>
              <a:rPr lang="en-US" sz="1800" dirty="0" err="1" smtClean="0">
                <a:solidFill>
                  <a:srgbClr val="008000"/>
                </a:solidFill>
              </a:rPr>
              <a:t>protone</a:t>
            </a:r>
            <a:r>
              <a:rPr lang="en-US" sz="1800" dirty="0" smtClean="0">
                <a:solidFill>
                  <a:srgbClr val="008000"/>
                </a:solidFill>
              </a:rPr>
              <a:t> ha </a:t>
            </a:r>
            <a:r>
              <a:rPr lang="en-US" sz="1800" dirty="0" err="1" smtClean="0">
                <a:solidFill>
                  <a:schemeClr val="tx1"/>
                </a:solidFill>
              </a:rPr>
              <a:t>una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struttura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interna</a:t>
            </a:r>
            <a:r>
              <a:rPr lang="en-US" sz="1800" dirty="0" smtClean="0">
                <a:solidFill>
                  <a:srgbClr val="008000"/>
                </a:solidFill>
              </a:rPr>
              <a:t>, </a:t>
            </a:r>
            <a:r>
              <a:rPr lang="en-US" sz="1800" dirty="0" err="1" smtClean="0">
                <a:solidFill>
                  <a:srgbClr val="008000"/>
                </a:solidFill>
              </a:rPr>
              <a:t>fatta</a:t>
            </a:r>
            <a:r>
              <a:rPr lang="en-US" sz="1800" dirty="0" smtClean="0">
                <a:solidFill>
                  <a:srgbClr val="008000"/>
                </a:solidFill>
              </a:rPr>
              <a:t> </a:t>
            </a:r>
            <a:r>
              <a:rPr lang="en-US" sz="1800" dirty="0" err="1" smtClean="0">
                <a:solidFill>
                  <a:srgbClr val="008000"/>
                </a:solidFill>
              </a:rPr>
              <a:t>di</a:t>
            </a:r>
            <a:r>
              <a:rPr lang="en-US" sz="1800" dirty="0" smtClean="0">
                <a:solidFill>
                  <a:srgbClr val="008000"/>
                </a:solidFill>
              </a:rPr>
              <a:t> </a:t>
            </a:r>
            <a:r>
              <a:rPr lang="en-US" sz="1800" dirty="0" err="1" smtClean="0">
                <a:solidFill>
                  <a:srgbClr val="008000"/>
                </a:solidFill>
              </a:rPr>
              <a:t>partoni</a:t>
            </a:r>
            <a:endParaRPr lang="en-US" sz="1800" dirty="0" smtClean="0">
              <a:solidFill>
                <a:srgbClr val="008000"/>
              </a:solidFill>
            </a:endParaRPr>
          </a:p>
          <a:p>
            <a:pPr eaLnBrk="1" hangingPunct="1"/>
            <a:r>
              <a:rPr lang="en-US" sz="1800" dirty="0" err="1" smtClean="0">
                <a:solidFill>
                  <a:schemeClr val="accent2"/>
                </a:solidFill>
              </a:rPr>
              <a:t>Negli</a:t>
            </a:r>
            <a:r>
              <a:rPr lang="en-US" sz="1800" dirty="0" smtClean="0">
                <a:solidFill>
                  <a:schemeClr val="accent2"/>
                </a:solidFill>
              </a:rPr>
              <a:t> </a:t>
            </a:r>
            <a:r>
              <a:rPr lang="en-US" sz="1800" dirty="0" err="1" smtClean="0">
                <a:solidFill>
                  <a:schemeClr val="accent2"/>
                </a:solidFill>
              </a:rPr>
              <a:t>anni</a:t>
            </a:r>
            <a:r>
              <a:rPr lang="en-US" sz="1800" dirty="0" smtClean="0">
                <a:solidFill>
                  <a:schemeClr val="accent2"/>
                </a:solidFill>
              </a:rPr>
              <a:t> ‘60, in </a:t>
            </a:r>
            <a:r>
              <a:rPr lang="en-US" sz="1800" dirty="0" err="1" smtClean="0">
                <a:solidFill>
                  <a:schemeClr val="accent2"/>
                </a:solidFill>
              </a:rPr>
              <a:t>parallelo</a:t>
            </a:r>
            <a:r>
              <a:rPr lang="en-US" sz="1800" dirty="0" smtClean="0">
                <a:solidFill>
                  <a:schemeClr val="accent2"/>
                </a:solidFill>
              </a:rPr>
              <a:t>, </a:t>
            </a:r>
            <a:r>
              <a:rPr lang="en-US" sz="1800" dirty="0" err="1" smtClean="0">
                <a:solidFill>
                  <a:schemeClr val="accent2"/>
                </a:solidFill>
              </a:rPr>
              <a:t>classificazione</a:t>
            </a:r>
            <a:r>
              <a:rPr lang="en-US" sz="1800" dirty="0" smtClean="0">
                <a:solidFill>
                  <a:schemeClr val="accent2"/>
                </a:solidFill>
              </a:rPr>
              <a:t> </a:t>
            </a:r>
            <a:r>
              <a:rPr lang="en-US" sz="1800" dirty="0" err="1" smtClean="0">
                <a:solidFill>
                  <a:schemeClr val="accent2"/>
                </a:solidFill>
              </a:rPr>
              <a:t>degli</a:t>
            </a:r>
            <a:r>
              <a:rPr lang="en-US" sz="1800" dirty="0" smtClean="0">
                <a:solidFill>
                  <a:schemeClr val="accent2"/>
                </a:solidFill>
              </a:rPr>
              <a:t> </a:t>
            </a:r>
            <a:r>
              <a:rPr lang="en-US" sz="1800" dirty="0" err="1" smtClean="0">
                <a:solidFill>
                  <a:schemeClr val="accent2"/>
                </a:solidFill>
              </a:rPr>
              <a:t>adroni</a:t>
            </a:r>
            <a:r>
              <a:rPr lang="en-US" sz="1800" dirty="0" smtClean="0">
                <a:solidFill>
                  <a:schemeClr val="accent2"/>
                </a:solidFill>
              </a:rPr>
              <a:t>:  </a:t>
            </a:r>
            <a:r>
              <a:rPr lang="en-US" sz="1800" dirty="0" err="1" smtClean="0">
                <a:solidFill>
                  <a:schemeClr val="accent2"/>
                </a:solidFill>
              </a:rPr>
              <a:t>si</a:t>
            </a:r>
            <a:r>
              <a:rPr lang="en-US" sz="1800" dirty="0" smtClean="0">
                <a:solidFill>
                  <a:schemeClr val="accent2"/>
                </a:solidFill>
              </a:rPr>
              <a:t> </a:t>
            </a:r>
            <a:r>
              <a:rPr lang="en-US" sz="1800" dirty="0" err="1" smtClean="0">
                <a:solidFill>
                  <a:schemeClr val="accent2"/>
                </a:solidFill>
              </a:rPr>
              <a:t>introducono</a:t>
            </a:r>
            <a:r>
              <a:rPr lang="en-US" sz="1800" dirty="0" smtClean="0">
                <a:solidFill>
                  <a:schemeClr val="accent2"/>
                </a:solidFill>
              </a:rPr>
              <a:t> </a:t>
            </a:r>
            <a:r>
              <a:rPr lang="en-US" sz="1800" dirty="0" err="1" smtClean="0">
                <a:solidFill>
                  <a:schemeClr val="accent2"/>
                </a:solidFill>
              </a:rPr>
              <a:t>i</a:t>
            </a:r>
            <a:r>
              <a:rPr lang="en-US" sz="1800" dirty="0" smtClean="0">
                <a:solidFill>
                  <a:schemeClr val="accent2"/>
                </a:solidFill>
              </a:rPr>
              <a:t> quark </a:t>
            </a:r>
            <a:r>
              <a:rPr lang="en-US" sz="1800" dirty="0" smtClean="0">
                <a:solidFill>
                  <a:schemeClr val="accent2"/>
                </a:solidFill>
                <a:sym typeface="Wingdings" pitchFamily="2" charset="2"/>
              </a:rPr>
              <a:t></a:t>
            </a:r>
            <a:r>
              <a:rPr lang="en-US" sz="1800" dirty="0" err="1" smtClean="0">
                <a:solidFill>
                  <a:srgbClr val="008000"/>
                </a:solidFill>
              </a:rPr>
              <a:t>Identificazione</a:t>
            </a:r>
            <a:r>
              <a:rPr lang="en-US" sz="1800" dirty="0" smtClean="0">
                <a:solidFill>
                  <a:srgbClr val="008000"/>
                </a:solidFill>
              </a:rPr>
              <a:t>: quark </a:t>
            </a:r>
            <a:r>
              <a:rPr lang="en-US" sz="1800" dirty="0" err="1" smtClean="0">
                <a:solidFill>
                  <a:srgbClr val="008000"/>
                </a:solidFill>
              </a:rPr>
              <a:t>di</a:t>
            </a:r>
            <a:r>
              <a:rPr lang="en-US" sz="1800" dirty="0" smtClean="0">
                <a:solidFill>
                  <a:srgbClr val="008000"/>
                </a:solidFill>
              </a:rPr>
              <a:t> </a:t>
            </a:r>
            <a:r>
              <a:rPr lang="en-US" sz="1800" dirty="0" err="1" smtClean="0">
                <a:solidFill>
                  <a:srgbClr val="008000"/>
                </a:solidFill>
              </a:rPr>
              <a:t>valenza</a:t>
            </a:r>
            <a:r>
              <a:rPr lang="en-US" sz="1800" dirty="0" smtClean="0">
                <a:solidFill>
                  <a:srgbClr val="008000"/>
                </a:solidFill>
              </a:rPr>
              <a:t> - </a:t>
            </a:r>
            <a:r>
              <a:rPr lang="en-US" sz="1800" dirty="0" err="1" smtClean="0">
                <a:solidFill>
                  <a:srgbClr val="008000"/>
                </a:solidFill>
              </a:rPr>
              <a:t>partoni</a:t>
            </a:r>
            <a:r>
              <a:rPr lang="en-US" sz="1800" dirty="0" smtClean="0">
                <a:solidFill>
                  <a:srgbClr val="008000"/>
                </a:solidFill>
              </a:rPr>
              <a:t> </a:t>
            </a:r>
          </a:p>
          <a:p>
            <a:pPr eaLnBrk="1" hangingPunct="1"/>
            <a:r>
              <a:rPr lang="en-US" sz="1800" dirty="0" err="1" smtClean="0">
                <a:solidFill>
                  <a:srgbClr val="008000"/>
                </a:solidFill>
              </a:rPr>
              <a:t>Anni</a:t>
            </a:r>
            <a:r>
              <a:rPr lang="en-US" sz="1800" dirty="0" smtClean="0">
                <a:solidFill>
                  <a:srgbClr val="008000"/>
                </a:solidFill>
              </a:rPr>
              <a:t> ‘70 – </a:t>
            </a:r>
            <a:r>
              <a:rPr lang="en-US" sz="1800" dirty="0" err="1" smtClean="0">
                <a:solidFill>
                  <a:srgbClr val="008000"/>
                </a:solidFill>
              </a:rPr>
              <a:t>viene</a:t>
            </a:r>
            <a:r>
              <a:rPr lang="en-US" sz="1800" dirty="0" smtClean="0">
                <a:solidFill>
                  <a:srgbClr val="008000"/>
                </a:solidFill>
              </a:rPr>
              <a:t> </a:t>
            </a:r>
            <a:r>
              <a:rPr lang="en-US" sz="1800" dirty="0" err="1" smtClean="0">
                <a:solidFill>
                  <a:srgbClr val="008000"/>
                </a:solidFill>
              </a:rPr>
              <a:t>formulata</a:t>
            </a:r>
            <a:r>
              <a:rPr lang="en-US" sz="1800" dirty="0" smtClean="0">
                <a:solidFill>
                  <a:srgbClr val="008000"/>
                </a:solidFill>
              </a:rPr>
              <a:t> la QCD (</a:t>
            </a:r>
            <a:r>
              <a:rPr lang="en-US" sz="1800" dirty="0" err="1" smtClean="0">
                <a:solidFill>
                  <a:srgbClr val="008000"/>
                </a:solidFill>
              </a:rPr>
              <a:t>Cromodinamica</a:t>
            </a:r>
            <a:r>
              <a:rPr lang="en-US" sz="1800" dirty="0" smtClean="0">
                <a:solidFill>
                  <a:srgbClr val="008000"/>
                </a:solidFill>
              </a:rPr>
              <a:t> </a:t>
            </a:r>
            <a:r>
              <a:rPr lang="en-US" sz="1800" dirty="0" err="1" smtClean="0">
                <a:solidFill>
                  <a:srgbClr val="008000"/>
                </a:solidFill>
              </a:rPr>
              <a:t>Quantistica</a:t>
            </a:r>
            <a:r>
              <a:rPr lang="en-US" sz="1800" dirty="0" smtClean="0">
                <a:solidFill>
                  <a:srgbClr val="008000"/>
                </a:solidFill>
              </a:rPr>
              <a:t>)</a:t>
            </a:r>
          </a:p>
          <a:p>
            <a:pPr eaLnBrk="1" hangingPunct="1"/>
            <a:r>
              <a:rPr lang="en-US" sz="1800" dirty="0" err="1" smtClean="0">
                <a:solidFill>
                  <a:srgbClr val="FF0000"/>
                </a:solidFill>
              </a:rPr>
              <a:t>Dall’evidenza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</a:rPr>
              <a:t>sperimentale</a:t>
            </a:r>
            <a:r>
              <a:rPr lang="en-US" sz="1800" dirty="0" smtClean="0">
                <a:solidFill>
                  <a:srgbClr val="FF0000"/>
                </a:solidFill>
              </a:rPr>
              <a:t>, </a:t>
            </a:r>
            <a:r>
              <a:rPr lang="en-US" sz="1800" dirty="0" err="1" smtClean="0">
                <a:solidFill>
                  <a:srgbClr val="FF0000"/>
                </a:solidFill>
              </a:rPr>
              <a:t>l’immagine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</a:rPr>
              <a:t>di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</a:rPr>
              <a:t>oggi</a:t>
            </a:r>
            <a:r>
              <a:rPr lang="en-US" sz="1800" dirty="0" smtClean="0">
                <a:solidFill>
                  <a:srgbClr val="FF0000"/>
                </a:solidFill>
              </a:rPr>
              <a:t>:  mare </a:t>
            </a:r>
            <a:r>
              <a:rPr lang="en-US" sz="1800" dirty="0" err="1" smtClean="0">
                <a:solidFill>
                  <a:srgbClr val="FF0000"/>
                </a:solidFill>
              </a:rPr>
              <a:t>di</a:t>
            </a:r>
            <a:r>
              <a:rPr lang="en-US" sz="1800" dirty="0" smtClean="0">
                <a:solidFill>
                  <a:srgbClr val="FF0000"/>
                </a:solidFill>
              </a:rPr>
              <a:t> quark e </a:t>
            </a:r>
            <a:r>
              <a:rPr lang="en-US" sz="1800" dirty="0" err="1" smtClean="0">
                <a:solidFill>
                  <a:srgbClr val="FF0000"/>
                </a:solidFill>
              </a:rPr>
              <a:t>gluoni</a:t>
            </a:r>
            <a:endParaRPr lang="en-US" sz="1800" dirty="0" smtClean="0">
              <a:solidFill>
                <a:srgbClr val="FF0000"/>
              </a:solidFill>
            </a:endParaRPr>
          </a:p>
          <a:p>
            <a:pPr eaLnBrk="1" hangingPunct="1">
              <a:buFontTx/>
              <a:buNone/>
            </a:pPr>
            <a:endParaRPr lang="en-US" dirty="0" smtClean="0"/>
          </a:p>
        </p:txBody>
      </p:sp>
      <p:sp>
        <p:nvSpPr>
          <p:cNvPr id="1229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/>
              <a:t>24 aprile 2009</a:t>
            </a:r>
          </a:p>
        </p:txBody>
      </p:sp>
      <p:sp>
        <p:nvSpPr>
          <p:cNvPr id="1229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Silvia DALLA TORRE    (INFN Trieste)</a:t>
            </a:r>
          </a:p>
        </p:txBody>
      </p:sp>
      <p:sp>
        <p:nvSpPr>
          <p:cNvPr id="1229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DD81D9C-964B-40A6-BB76-C007BAF78402}" type="slidenum">
              <a:rPr lang="en-US"/>
              <a:pPr/>
              <a:t>5</a:t>
            </a:fld>
            <a:endParaRPr lang="en-US"/>
          </a:p>
        </p:txBody>
      </p:sp>
      <p:pic>
        <p:nvPicPr>
          <p:cNvPr id="12297" name="Picture 2"/>
          <p:cNvPicPr>
            <a:picLocks noChangeAspect="1" noChangeArrowheads="1"/>
          </p:cNvPicPr>
          <p:nvPr/>
        </p:nvPicPr>
        <p:blipFill>
          <a:blip r:embed="rId2"/>
          <a:srcRect b="49009"/>
          <a:stretch>
            <a:fillRect/>
          </a:stretch>
        </p:blipFill>
        <p:spPr bwMode="auto">
          <a:xfrm>
            <a:off x="254000" y="4162673"/>
            <a:ext cx="8610600" cy="1838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3931840"/>
            <a:ext cx="911860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1919                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anni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‘60            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anni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‘70             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anni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‘90  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400" y="6001167"/>
            <a:ext cx="9118600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particella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elementare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partoni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quark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gluoni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quark e </a:t>
            </a:r>
            <a:r>
              <a:rPr lang="en-US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gluoni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del mare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7500" y="342900"/>
            <a:ext cx="7277100" cy="952500"/>
          </a:xfrm>
        </p:spPr>
        <p:txBody>
          <a:bodyPr/>
          <a:lstStyle/>
          <a:p>
            <a:r>
              <a:rPr lang="en-US" sz="3600" dirty="0" smtClean="0"/>
              <a:t>QUARK E PROPRIETA’ DI p, 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11300"/>
            <a:ext cx="7772400" cy="4737100"/>
          </a:xfrm>
        </p:spPr>
        <p:txBody>
          <a:bodyPr/>
          <a:lstStyle/>
          <a:p>
            <a:r>
              <a:rPr lang="en-US" dirty="0" smtClean="0"/>
              <a:t>Per le </a:t>
            </a:r>
            <a:r>
              <a:rPr lang="en-US" u="sng" dirty="0" err="1" smtClean="0"/>
              <a:t>proprieta</a:t>
            </a:r>
            <a:r>
              <a:rPr lang="en-US" u="sng" dirty="0" smtClean="0"/>
              <a:t>’ </a:t>
            </a:r>
            <a:r>
              <a:rPr lang="en-US" u="sng" dirty="0" err="1" smtClean="0"/>
              <a:t>statiche</a:t>
            </a:r>
            <a:r>
              <a:rPr lang="en-US" u="sng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p </a:t>
            </a:r>
            <a:r>
              <a:rPr lang="en-US" dirty="0" err="1" smtClean="0"/>
              <a:t>ed</a:t>
            </a:r>
            <a:r>
              <a:rPr lang="en-US" dirty="0" smtClean="0"/>
              <a:t> n </a:t>
            </a:r>
            <a:r>
              <a:rPr lang="en-US" dirty="0" err="1" smtClean="0"/>
              <a:t>bastano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3 quark  </a:t>
            </a:r>
            <a:r>
              <a:rPr lang="en-US" dirty="0" err="1" smtClean="0"/>
              <a:t>di</a:t>
            </a:r>
            <a:r>
              <a:rPr lang="en-US" dirty="0" smtClean="0"/>
              <a:t> </a:t>
            </a:r>
            <a:r>
              <a:rPr lang="en-US" dirty="0" err="1" smtClean="0"/>
              <a:t>valenza</a:t>
            </a:r>
            <a:r>
              <a:rPr lang="en-US" dirty="0" smtClean="0"/>
              <a:t> </a:t>
            </a:r>
          </a:p>
          <a:p>
            <a:pPr lvl="1"/>
            <a:r>
              <a:rPr lang="en-US" dirty="0" err="1" smtClean="0">
                <a:solidFill>
                  <a:srgbClr val="FF0000"/>
                </a:solidFill>
              </a:rPr>
              <a:t>Carica</a:t>
            </a:r>
            <a:r>
              <a:rPr lang="en-US" dirty="0" smtClean="0"/>
              <a:t> : </a:t>
            </a:r>
            <a:r>
              <a:rPr lang="en-US" dirty="0" err="1" smtClean="0"/>
              <a:t>somma</a:t>
            </a:r>
            <a:r>
              <a:rPr lang="en-US" dirty="0" smtClean="0"/>
              <a:t> </a:t>
            </a:r>
            <a:r>
              <a:rPr lang="en-US" dirty="0" err="1" smtClean="0"/>
              <a:t>al</a:t>
            </a:r>
            <a:r>
              <a:rPr lang="en-US" dirty="0" err="1" smtClean="0"/>
              <a:t>gebrica</a:t>
            </a:r>
            <a:r>
              <a:rPr lang="en-US" dirty="0" smtClean="0"/>
              <a:t> </a:t>
            </a:r>
            <a:r>
              <a:rPr lang="en-US" dirty="0" err="1" smtClean="0"/>
              <a:t>delle</a:t>
            </a:r>
            <a:r>
              <a:rPr lang="en-US" dirty="0" smtClean="0"/>
              <a:t> </a:t>
            </a:r>
          </a:p>
          <a:p>
            <a:pPr lvl="1">
              <a:buNone/>
            </a:pPr>
            <a:r>
              <a:rPr lang="en-US" dirty="0" smtClean="0"/>
              <a:t>			</a:t>
            </a:r>
            <a:r>
              <a:rPr lang="en-US" dirty="0" err="1" smtClean="0"/>
              <a:t>cariche</a:t>
            </a:r>
            <a:r>
              <a:rPr lang="en-US" dirty="0" smtClean="0"/>
              <a:t> </a:t>
            </a:r>
            <a:r>
              <a:rPr lang="en-US" dirty="0" err="1" smtClean="0"/>
              <a:t>dei</a:t>
            </a:r>
            <a:r>
              <a:rPr lang="en-US" dirty="0" smtClean="0"/>
              <a:t> q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Spin</a:t>
            </a:r>
            <a:r>
              <a:rPr lang="en-US" dirty="0" smtClean="0"/>
              <a:t>: </a:t>
            </a:r>
            <a:r>
              <a:rPr lang="en-US" dirty="0" err="1" smtClean="0"/>
              <a:t>somma</a:t>
            </a:r>
            <a:r>
              <a:rPr lang="en-US" dirty="0" smtClean="0"/>
              <a:t> </a:t>
            </a:r>
            <a:r>
              <a:rPr lang="en-US" dirty="0" err="1" smtClean="0"/>
              <a:t>vettoriale</a:t>
            </a:r>
            <a:r>
              <a:rPr lang="en-US" dirty="0" smtClean="0"/>
              <a:t> </a:t>
            </a:r>
            <a:r>
              <a:rPr lang="en-US" dirty="0" err="1" smtClean="0"/>
              <a:t>degli</a:t>
            </a:r>
            <a:r>
              <a:rPr lang="en-US" dirty="0" smtClean="0"/>
              <a:t> </a:t>
            </a:r>
          </a:p>
          <a:p>
            <a:pPr lvl="1">
              <a:buNone/>
            </a:pPr>
            <a:r>
              <a:rPr lang="en-US" dirty="0" smtClean="0"/>
              <a:t>					spin </a:t>
            </a:r>
            <a:r>
              <a:rPr lang="en-US" dirty="0" err="1" smtClean="0"/>
              <a:t>dei</a:t>
            </a:r>
            <a:r>
              <a:rPr lang="en-US" dirty="0" smtClean="0"/>
              <a:t> q</a:t>
            </a:r>
          </a:p>
          <a:p>
            <a:pPr lvl="1"/>
            <a:r>
              <a:rPr lang="en-US" dirty="0" err="1" smtClean="0">
                <a:solidFill>
                  <a:srgbClr val="FF0000"/>
                </a:solidFill>
              </a:rPr>
              <a:t>Momento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magnetico</a:t>
            </a:r>
            <a:r>
              <a:rPr lang="en-US" dirty="0" smtClean="0"/>
              <a:t>: </a:t>
            </a:r>
            <a:r>
              <a:rPr lang="en-US" dirty="0" err="1" smtClean="0"/>
              <a:t>dalla</a:t>
            </a:r>
            <a:r>
              <a:rPr lang="en-US" dirty="0" smtClean="0"/>
              <a:t> </a:t>
            </a:r>
            <a:r>
              <a:rPr lang="en-US" dirty="0" err="1" smtClean="0"/>
              <a:t>carica</a:t>
            </a:r>
            <a:r>
              <a:rPr lang="en-US" dirty="0" smtClean="0"/>
              <a:t> e “</a:t>
            </a:r>
            <a:r>
              <a:rPr lang="en-US" dirty="0" err="1" smtClean="0"/>
              <a:t>massa</a:t>
            </a:r>
            <a:r>
              <a:rPr lang="en-US" dirty="0" smtClean="0"/>
              <a:t>’ </a:t>
            </a:r>
            <a:r>
              <a:rPr lang="en-US" dirty="0" err="1" smtClean="0"/>
              <a:t>dei</a:t>
            </a:r>
            <a:r>
              <a:rPr lang="en-US" dirty="0" smtClean="0"/>
              <a:t> q</a:t>
            </a:r>
          </a:p>
          <a:p>
            <a:r>
              <a:rPr lang="en-US" dirty="0" smtClean="0"/>
              <a:t>Questa </a:t>
            </a:r>
            <a:r>
              <a:rPr lang="en-US" dirty="0" err="1" smtClean="0"/>
              <a:t>semplice</a:t>
            </a:r>
            <a:r>
              <a:rPr lang="en-US" dirty="0" smtClean="0"/>
              <a:t> </a:t>
            </a:r>
            <a:r>
              <a:rPr lang="en-US" dirty="0" err="1" smtClean="0"/>
              <a:t>descrizione</a:t>
            </a:r>
            <a:r>
              <a:rPr lang="en-US" dirty="0" smtClean="0"/>
              <a:t> </a:t>
            </a:r>
            <a:r>
              <a:rPr lang="en-US" dirty="0" err="1" smtClean="0"/>
              <a:t>entra</a:t>
            </a:r>
            <a:r>
              <a:rPr lang="en-US" dirty="0" smtClean="0"/>
              <a:t> in </a:t>
            </a:r>
            <a:r>
              <a:rPr lang="en-US" dirty="0" err="1" smtClean="0"/>
              <a:t>crisi</a:t>
            </a:r>
            <a:r>
              <a:rPr lang="en-US" dirty="0" smtClean="0"/>
              <a:t> </a:t>
            </a:r>
            <a:r>
              <a:rPr lang="en-US" dirty="0" err="1" smtClean="0"/>
              <a:t>quando</a:t>
            </a:r>
            <a:r>
              <a:rPr lang="en-US" dirty="0" smtClean="0"/>
              <a:t> </a:t>
            </a:r>
            <a:r>
              <a:rPr lang="en-US" dirty="0" err="1" smtClean="0"/>
              <a:t>si</a:t>
            </a:r>
            <a:r>
              <a:rPr lang="en-US" dirty="0" smtClean="0"/>
              <a:t> </a:t>
            </a:r>
            <a:r>
              <a:rPr lang="en-US" dirty="0" err="1" smtClean="0"/>
              <a:t>studiano</a:t>
            </a:r>
            <a:r>
              <a:rPr lang="en-US" dirty="0" smtClean="0"/>
              <a:t> le </a:t>
            </a:r>
            <a:r>
              <a:rPr lang="en-US" dirty="0" err="1" smtClean="0"/>
              <a:t>proprieta</a:t>
            </a:r>
            <a:r>
              <a:rPr lang="en-US" dirty="0" smtClean="0"/>
              <a:t>’ </a:t>
            </a:r>
            <a:r>
              <a:rPr lang="en-US" dirty="0" err="1" smtClean="0"/>
              <a:t>dinamiche</a:t>
            </a:r>
            <a:r>
              <a:rPr lang="en-US" dirty="0" smtClean="0"/>
              <a:t>:</a:t>
            </a:r>
          </a:p>
          <a:p>
            <a:pPr algn="ctr">
              <a:buNone/>
            </a:pPr>
            <a:r>
              <a:rPr lang="en-US" dirty="0" smtClean="0">
                <a:solidFill>
                  <a:srgbClr val="FF0000"/>
                </a:solidFill>
              </a:rPr>
              <a:t>CRISI DELLO SPIN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24 aprile 2009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Silvia DALLA TORRE    (INFN Trieste)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797AA3-EC27-4EF5-8086-9839DFF172E2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 l="25780" t="5766" r="55243" b="49009"/>
          <a:stretch>
            <a:fillRect/>
          </a:stretch>
        </p:blipFill>
        <p:spPr bwMode="auto">
          <a:xfrm>
            <a:off x="6821980" y="2160754"/>
            <a:ext cx="1894380" cy="1890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7500" y="342900"/>
            <a:ext cx="7277100" cy="952500"/>
          </a:xfrm>
        </p:spPr>
        <p:txBody>
          <a:bodyPr/>
          <a:lstStyle/>
          <a:p>
            <a:r>
              <a:rPr lang="en-US" dirty="0" smtClean="0"/>
              <a:t>Come </a:t>
            </a:r>
            <a:r>
              <a:rPr lang="en-US" dirty="0" err="1" smtClean="0"/>
              <a:t>si</a:t>
            </a:r>
            <a:r>
              <a:rPr lang="en-US" dirty="0" smtClean="0"/>
              <a:t> forma lo spin 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0" y="1511300"/>
            <a:ext cx="8610600" cy="4737100"/>
          </a:xfrm>
        </p:spPr>
        <p:txBody>
          <a:bodyPr/>
          <a:lstStyle/>
          <a:p>
            <a:pPr algn="ctr">
              <a:buNone/>
            </a:pPr>
            <a:r>
              <a:rPr lang="en-US" dirty="0" smtClean="0">
                <a:solidFill>
                  <a:srgbClr val="FF0000"/>
                </a:solidFill>
              </a:rPr>
              <a:t>CRISI DELLO SPIN</a:t>
            </a:r>
          </a:p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1987 </a:t>
            </a:r>
            <a:r>
              <a:rPr lang="en-U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esperimento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EMC (CERN) :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i q </a:t>
            </a:r>
            <a:r>
              <a:rPr lang="en-US" sz="2000" dirty="0" err="1" smtClean="0">
                <a:solidFill>
                  <a:schemeClr val="tx1"/>
                </a:solidFill>
              </a:rPr>
              <a:t>contribuiscono</a:t>
            </a:r>
            <a:r>
              <a:rPr lang="en-US" sz="2000" dirty="0" smtClean="0">
                <a:solidFill>
                  <a:schemeClr val="tx1"/>
                </a:solidFill>
              </a:rPr>
              <a:t> a &lt;30% </a:t>
            </a:r>
            <a:r>
              <a:rPr lang="en-US" sz="2000" dirty="0" err="1" smtClean="0">
                <a:solidFill>
                  <a:schemeClr val="tx1"/>
                </a:solidFill>
              </a:rPr>
              <a:t>dello</a:t>
            </a:r>
            <a:r>
              <a:rPr lang="en-US" sz="2000" dirty="0" smtClean="0">
                <a:solidFill>
                  <a:schemeClr val="tx1"/>
                </a:solidFill>
              </a:rPr>
              <a:t> spin del p</a:t>
            </a:r>
          </a:p>
          <a:p>
            <a:pPr lvl="1"/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1994 </a:t>
            </a:r>
            <a:r>
              <a:rPr lang="en-U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esperimento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SMC (CERN)  [ </a:t>
            </a:r>
            <a:r>
              <a:rPr lang="en-U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conferme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anche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da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SLAC e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DESY]</a:t>
            </a: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en-US" sz="2000" dirty="0" err="1" smtClean="0">
                <a:solidFill>
                  <a:schemeClr val="tx1"/>
                </a:solidFill>
              </a:rPr>
              <a:t>conferma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della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crisi</a:t>
            </a:r>
            <a:r>
              <a:rPr lang="en-US" sz="2000" dirty="0" smtClean="0">
                <a:solidFill>
                  <a:schemeClr val="tx1"/>
                </a:solidFill>
              </a:rPr>
              <a:t> per p e (</a:t>
            </a:r>
            <a:r>
              <a:rPr lang="en-US" sz="2000" dirty="0" err="1" smtClean="0">
                <a:solidFill>
                  <a:schemeClr val="tx1"/>
                </a:solidFill>
              </a:rPr>
              <a:t>novita</a:t>
            </a:r>
            <a:r>
              <a:rPr lang="en-US" sz="2000" dirty="0" smtClean="0">
                <a:solidFill>
                  <a:schemeClr val="tx1"/>
                </a:solidFill>
              </a:rPr>
              <a:t>’) per n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24 aprile 2009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Silvia DALLA TORRE    (INFN Trieste)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797AA3-EC27-4EF5-8086-9839DFF172E2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0861" y="4051300"/>
            <a:ext cx="6940939" cy="2197100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4127500" y="5880100"/>
            <a:ext cx="635000" cy="2769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i="0" dirty="0" smtClean="0"/>
              <a:t>~0</a:t>
            </a:r>
            <a:endParaRPr lang="en-US" sz="1200" b="1" i="0" dirty="0"/>
          </a:p>
        </p:txBody>
      </p:sp>
      <p:sp>
        <p:nvSpPr>
          <p:cNvPr id="10" name="TextBox 9"/>
          <p:cNvSpPr txBox="1"/>
          <p:nvPr/>
        </p:nvSpPr>
        <p:spPr>
          <a:xfrm>
            <a:off x="5148996" y="3789690"/>
            <a:ext cx="3995004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MISURA </a:t>
            </a:r>
            <a:r>
              <a:rPr lang="en-US" dirty="0" err="1" smtClean="0"/>
              <a:t>di</a:t>
            </a:r>
            <a:r>
              <a:rPr lang="en-US" dirty="0" smtClean="0"/>
              <a:t> COMPASS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 bwMode="auto">
          <a:xfrm rot="10800000" flipV="1">
            <a:off x="4940300" y="4312910"/>
            <a:ext cx="482600" cy="25909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7500" y="419100"/>
            <a:ext cx="7277100" cy="876300"/>
          </a:xfrm>
        </p:spPr>
        <p:txBody>
          <a:bodyPr/>
          <a:lstStyle/>
          <a:p>
            <a:r>
              <a:rPr lang="en-US" sz="2400" dirty="0" smtClean="0"/>
              <a:t>COME SI MISURANO EFFETTI DI SPIN ?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24 aprile 2009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Silvia DALLA TORRE    (INFN Trieste)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797AA3-EC27-4EF5-8086-9839DFF172E2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11469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2350" b="59927"/>
          <a:stretch>
            <a:fillRect/>
          </a:stretch>
        </p:blipFill>
        <p:spPr bwMode="auto">
          <a:xfrm>
            <a:off x="0" y="1524615"/>
            <a:ext cx="4645189" cy="2422336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2"/>
          <a:srcRect t="62277"/>
          <a:stretch>
            <a:fillRect/>
          </a:stretch>
        </p:blipFill>
        <p:spPr bwMode="auto">
          <a:xfrm>
            <a:off x="4499270" y="3741832"/>
            <a:ext cx="4644730" cy="2422336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2"/>
          <a:srcRect t="39951" b="42301"/>
          <a:stretch>
            <a:fillRect/>
          </a:stretch>
        </p:blipFill>
        <p:spPr bwMode="auto">
          <a:xfrm rot="20162714">
            <a:off x="4406829" y="2123279"/>
            <a:ext cx="4165664" cy="1022026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en-US" sz="3600" dirty="0" smtClean="0"/>
          </a:p>
          <a:p>
            <a:pPr algn="ctr">
              <a:buNone/>
            </a:pPr>
            <a:r>
              <a:rPr lang="en-US" sz="3600" dirty="0" err="1" smtClean="0"/>
              <a:t>L’apparato</a:t>
            </a:r>
            <a:r>
              <a:rPr lang="en-US" sz="3600" dirty="0" smtClean="0"/>
              <a:t> </a:t>
            </a:r>
            <a:r>
              <a:rPr lang="en-US" sz="3600" dirty="0" err="1" smtClean="0"/>
              <a:t>sperimentale</a:t>
            </a:r>
            <a:endParaRPr lang="en-US" sz="3600" dirty="0" smtClean="0"/>
          </a:p>
          <a:p>
            <a:pPr algn="ctr">
              <a:buNone/>
            </a:pPr>
            <a:endParaRPr lang="en-US" sz="3600" dirty="0" smtClean="0"/>
          </a:p>
          <a:p>
            <a:pPr algn="ctr">
              <a:buNone/>
            </a:pPr>
            <a:r>
              <a:rPr lang="en-US" sz="3600" dirty="0" err="1" smtClean="0"/>
              <a:t>di</a:t>
            </a:r>
            <a:r>
              <a:rPr lang="en-US" sz="3600" dirty="0" smtClean="0"/>
              <a:t>  </a:t>
            </a:r>
            <a:r>
              <a:rPr lang="en-US" sz="3600" dirty="0" smtClean="0">
                <a:solidFill>
                  <a:srgbClr val="FF0000"/>
                </a:solidFill>
              </a:rPr>
              <a:t>COMPASS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24 aprile 2009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Silvia DALLA TORRE    (INFN Trieste)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797AA3-EC27-4EF5-8086-9839DFF172E2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FF6600"/>
      </a:hlink>
      <a:folHlink>
        <a:srgbClr val="B2B2B2"/>
      </a:folHlink>
    </a:clrScheme>
    <a:fontScheme name="Default Desig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183325</TotalTime>
  <Words>1246</Words>
  <Application>Microsoft PowerPoint</Application>
  <PresentationFormat>On-screen Show (4:3)</PresentationFormat>
  <Paragraphs>379</Paragraphs>
  <Slides>35</Slides>
  <Notes>25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38" baseType="lpstr">
      <vt:lpstr>Default Design</vt:lpstr>
      <vt:lpstr>Clip</vt:lpstr>
      <vt:lpstr>Photo Editor Photo</vt:lpstr>
      <vt:lpstr>Slide 1</vt:lpstr>
      <vt:lpstr>Slide 2</vt:lpstr>
      <vt:lpstr>LO SPIN: una proprieta’ fondamentale   delle particelle              </vt:lpstr>
      <vt:lpstr>p, n – solo ELEMENTARI ?</vt:lpstr>
      <vt:lpstr>L’evoluzione della conoscenza del protone </vt:lpstr>
      <vt:lpstr>QUARK E PROPRIETA’ DI p, n</vt:lpstr>
      <vt:lpstr>Come si forma lo spin ?</vt:lpstr>
      <vt:lpstr>COME SI MISURANO EFFETTI DI SPIN ?</vt:lpstr>
      <vt:lpstr>Slide 9</vt:lpstr>
      <vt:lpstr>Jura</vt:lpstr>
      <vt:lpstr>The target region in the hall</vt:lpstr>
      <vt:lpstr>6LiD Target</vt:lpstr>
      <vt:lpstr>Slide 13</vt:lpstr>
      <vt:lpstr> SM2 and the LAS region</vt:lpstr>
      <vt:lpstr>Scintillating Fibers Hodoscopes</vt:lpstr>
      <vt:lpstr>m W</vt:lpstr>
      <vt:lpstr>GEM</vt:lpstr>
      <vt:lpstr>MWPCs</vt:lpstr>
      <vt:lpstr>Drift   Chambers  for  LAS</vt:lpstr>
      <vt:lpstr>Drift   Chambers for SAS</vt:lpstr>
      <vt:lpstr>STRAWs</vt:lpstr>
      <vt:lpstr>HCAL 1</vt:lpstr>
      <vt:lpstr>Muon Wall 1</vt:lpstr>
      <vt:lpstr>RICH 1</vt:lpstr>
      <vt:lpstr>COMPASS RICH-1</vt:lpstr>
      <vt:lpstr>Slide 26</vt:lpstr>
      <vt:lpstr>COMPASS RICH-1 performances</vt:lpstr>
      <vt:lpstr>Photon Detectors</vt:lpstr>
      <vt:lpstr>Slide 29</vt:lpstr>
      <vt:lpstr>Slide 30</vt:lpstr>
      <vt:lpstr>Trigger concept</vt:lpstr>
      <vt:lpstr> ONLINE and DAQ</vt:lpstr>
      <vt:lpstr>COMPASS  acquisition  Farm</vt:lpstr>
      <vt:lpstr>Slide 34</vt:lpstr>
      <vt:lpstr>Slide 35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dallator</cp:lastModifiedBy>
  <cp:revision>229</cp:revision>
  <cp:lastPrinted>2002-06-03T11:08:14Z</cp:lastPrinted>
  <dcterms:created xsi:type="dcterms:W3CDTF">1601-01-01T00:00:00Z</dcterms:created>
  <dcterms:modified xsi:type="dcterms:W3CDTF">2009-04-20T16:10:14Z</dcterms:modified>
</cp:coreProperties>
</file>